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charts/chart3.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notesSlides/notesSlide28.xml" ContentType="application/vnd.openxmlformats-officedocument.presentationml.notesSlide+xml"/>
  <Override PartName="/ppt/charts/chart5.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6.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90" r:id="rId3"/>
    <p:sldId id="331" r:id="rId4"/>
    <p:sldId id="392" r:id="rId5"/>
    <p:sldId id="388" r:id="rId6"/>
    <p:sldId id="398" r:id="rId7"/>
    <p:sldId id="263" r:id="rId8"/>
    <p:sldId id="381" r:id="rId9"/>
    <p:sldId id="267" r:id="rId10"/>
    <p:sldId id="268" r:id="rId11"/>
    <p:sldId id="428" r:id="rId12"/>
    <p:sldId id="429" r:id="rId13"/>
    <p:sldId id="430" r:id="rId14"/>
    <p:sldId id="431" r:id="rId15"/>
    <p:sldId id="337" r:id="rId16"/>
    <p:sldId id="315" r:id="rId17"/>
    <p:sldId id="316" r:id="rId18"/>
    <p:sldId id="317" r:id="rId19"/>
    <p:sldId id="397" r:id="rId20"/>
    <p:sldId id="342" r:id="rId21"/>
    <p:sldId id="343" r:id="rId22"/>
    <p:sldId id="347" r:id="rId23"/>
    <p:sldId id="276" r:id="rId24"/>
    <p:sldId id="277" r:id="rId25"/>
    <p:sldId id="280" r:id="rId26"/>
    <p:sldId id="393" r:id="rId27"/>
    <p:sldId id="394" r:id="rId28"/>
    <p:sldId id="395" r:id="rId29"/>
    <p:sldId id="396" r:id="rId30"/>
    <p:sldId id="302" r:id="rId31"/>
    <p:sldId id="351" r:id="rId32"/>
    <p:sldId id="352" r:id="rId33"/>
    <p:sldId id="353" r:id="rId34"/>
    <p:sldId id="354" r:id="rId35"/>
    <p:sldId id="355" r:id="rId36"/>
    <p:sldId id="357" r:id="rId37"/>
    <p:sldId id="358" r:id="rId38"/>
    <p:sldId id="301" r:id="rId39"/>
    <p:sldId id="385" r:id="rId40"/>
    <p:sldId id="361" r:id="rId41"/>
    <p:sldId id="370" r:id="rId42"/>
    <p:sldId id="369" r:id="rId43"/>
    <p:sldId id="364" r:id="rId44"/>
    <p:sldId id="365" r:id="rId45"/>
    <p:sldId id="371" r:id="rId46"/>
    <p:sldId id="367" r:id="rId47"/>
    <p:sldId id="311" r:id="rId48"/>
    <p:sldId id="278" r:id="rId49"/>
    <p:sldId id="279" r:id="rId50"/>
    <p:sldId id="417" r:id="rId51"/>
    <p:sldId id="418" r:id="rId52"/>
    <p:sldId id="419" r:id="rId53"/>
    <p:sldId id="420" r:id="rId54"/>
    <p:sldId id="421" r:id="rId55"/>
    <p:sldId id="422" r:id="rId56"/>
    <p:sldId id="423" r:id="rId57"/>
    <p:sldId id="432" r:id="rId58"/>
    <p:sldId id="416" r:id="rId59"/>
    <p:sldId id="433" r:id="rId60"/>
    <p:sldId id="425" r:id="rId61"/>
    <p:sldId id="426" r:id="rId62"/>
    <p:sldId id="427" r:id="rId63"/>
    <p:sldId id="372" r:id="rId64"/>
    <p:sldId id="411" r:id="rId65"/>
    <p:sldId id="414" r:id="rId66"/>
    <p:sldId id="413" r:id="rId67"/>
    <p:sldId id="376" r:id="rId68"/>
    <p:sldId id="378" r:id="rId69"/>
    <p:sldId id="38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247FCD-F975-4037-B43D-5F089963040B}">
          <p14:sldIdLst>
            <p14:sldId id="256"/>
          </p14:sldIdLst>
        </p14:section>
        <p14:section name="Big Text Motivation" id="{14AA6554-0981-49FE-BE7A-871B3854A305}">
          <p14:sldIdLst/>
        </p14:section>
        <p14:section name="Outline" id="{C1627EF5-6451-4569-B838-AA88716CA472}">
          <p14:sldIdLst>
            <p14:sldId id="390"/>
          </p14:sldIdLst>
        </p14:section>
        <p14:section name="Background: Information Extraction" id="{61661823-15FA-48B2-93A0-AA197E9D198D}">
          <p14:sldIdLst>
            <p14:sldId id="331"/>
            <p14:sldId id="392"/>
            <p14:sldId id="388"/>
            <p14:sldId id="398"/>
          </p14:sldIdLst>
        </p14:section>
        <p14:section name="NLP in social media" id="{1E7C900D-B27D-4D36-BB37-AB407E82B872}">
          <p14:sldIdLst>
            <p14:sldId id="263"/>
            <p14:sldId id="381"/>
            <p14:sldId id="267"/>
          </p14:sldIdLst>
        </p14:section>
        <p14:section name="Demo" id="{83E5179F-C7BA-4182-B8C8-BE83806BB6D4}">
          <p14:sldIdLst>
            <p14:sldId id="268"/>
            <p14:sldId id="428"/>
            <p14:sldId id="429"/>
            <p14:sldId id="430"/>
            <p14:sldId id="431"/>
            <p14:sldId id="337"/>
          </p14:sldIdLst>
        </p14:section>
        <p14:section name="Semantics" id="{49E03E43-4352-4196-8253-4B19559D8071}">
          <p14:sldIdLst/>
        </p14:section>
        <p14:section name="Unsuervised Event Discovery" id="{B34DB87C-7B90-4D36-AD1D-4A331A8E4356}">
          <p14:sldIdLst>
            <p14:sldId id="315"/>
            <p14:sldId id="316"/>
            <p14:sldId id="317"/>
            <p14:sldId id="397"/>
          </p14:sldIdLst>
        </p14:section>
        <p14:section name="Topic Models" id="{383642D1-5838-40D8-94A9-A32388E81AAE}">
          <p14:sldIdLst>
            <p14:sldId id="342"/>
            <p14:sldId id="343"/>
          </p14:sldIdLst>
        </p14:section>
        <p14:section name="Unsupervised Event Discovery" id="{ED250D88-FC46-4011-8693-268F5862CE57}">
          <p14:sldIdLst>
            <p14:sldId id="347"/>
            <p14:sldId id="276"/>
            <p14:sldId id="277"/>
          </p14:sldIdLst>
        </p14:section>
        <p14:section name="Distant Supervision" id="{B81C2A3D-C2B2-47A3-9B02-675C1C794291}">
          <p14:sldIdLst>
            <p14:sldId id="280"/>
            <p14:sldId id="393"/>
            <p14:sldId id="394"/>
            <p14:sldId id="395"/>
            <p14:sldId id="396"/>
          </p14:sldIdLst>
        </p14:section>
        <p14:section name="Weakly Supervised NER" id="{5D17A7C2-3F38-4EF0-95E7-56B1AC6A0984}">
          <p14:sldIdLst>
            <p14:sldId id="302"/>
            <p14:sldId id="351"/>
            <p14:sldId id="352"/>
            <p14:sldId id="353"/>
            <p14:sldId id="354"/>
            <p14:sldId id="355"/>
            <p14:sldId id="357"/>
            <p14:sldId id="358"/>
          </p14:sldIdLst>
        </p14:section>
        <p14:section name="Missing Data" id="{A146331E-AFE9-4027-A751-3DF7F0C3A923}">
          <p14:sldIdLst>
            <p14:sldId id="301"/>
            <p14:sldId id="385"/>
            <p14:sldId id="361"/>
            <p14:sldId id="370"/>
            <p14:sldId id="369"/>
            <p14:sldId id="364"/>
            <p14:sldId id="365"/>
            <p14:sldId id="371"/>
            <p14:sldId id="367"/>
            <p14:sldId id="311"/>
          </p14:sldIdLst>
        </p14:section>
        <p14:section name="Lessons" id="{441388AF-F4B0-4F3F-9402-4EDB49F0C349}">
          <p14:sldIdLst/>
        </p14:section>
        <p14:section name="Summarize Contributions" id="{878AF9C0-831C-42EF-8D60-26E9C604470E}">
          <p14:sldIdLst>
            <p14:sldId id="278"/>
          </p14:sldIdLst>
        </p14:section>
        <p14:section name="Other work" id="{F8D858AF-FCA3-47E1-8B01-DF33786FD498}">
          <p14:sldIdLst>
            <p14:sldId id="279"/>
            <p14:sldId id="417"/>
            <p14:sldId id="418"/>
            <p14:sldId id="419"/>
            <p14:sldId id="420"/>
            <p14:sldId id="421"/>
            <p14:sldId id="422"/>
            <p14:sldId id="423"/>
            <p14:sldId id="432"/>
            <p14:sldId id="416"/>
            <p14:sldId id="433"/>
            <p14:sldId id="425"/>
            <p14:sldId id="426"/>
            <p14:sldId id="427"/>
          </p14:sldIdLst>
        </p14:section>
        <p14:section name="Future Work" id="{EEA6C381-0273-415D-B802-80BF54D1B59D}">
          <p14:sldIdLst>
            <p14:sldId id="372"/>
            <p14:sldId id="411"/>
            <p14:sldId id="414"/>
            <p14:sldId id="413"/>
            <p14:sldId id="376"/>
            <p14:sldId id="378"/>
            <p14:sldId id="380"/>
          </p14:sldIdLst>
        </p14:section>
        <p14:section name="Random ideas" id="{8EFE690D-B039-4B05-99F8-193766A863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246" autoAdjust="0"/>
  </p:normalViewPr>
  <p:slideViewPr>
    <p:cSldViewPr>
      <p:cViewPr>
        <p:scale>
          <a:sx n="100" d="100"/>
          <a:sy n="100" d="100"/>
        </p:scale>
        <p:origin x="-1680" y="9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Ours</c:v>
                </c:pt>
              </c:strCache>
            </c:strRef>
          </c:tx>
          <c:invertIfNegative val="0"/>
          <c:cat>
            <c:strRef>
              <c:f>Sheet1!$A$2:$A$5</c:f>
              <c:strCache>
                <c:ptCount val="4"/>
                <c:pt idx="0">
                  <c:v>POS (Accuracy)</c:v>
                </c:pt>
                <c:pt idx="1">
                  <c:v>Shallow Parse (Accuracy)</c:v>
                </c:pt>
                <c:pt idx="2">
                  <c:v>NER (F1)</c:v>
                </c:pt>
                <c:pt idx="3">
                  <c:v>Event (F1)</c:v>
                </c:pt>
              </c:strCache>
            </c:strRef>
          </c:cat>
          <c:val>
            <c:numRef>
              <c:f>Sheet1!$B$2:$B$5</c:f>
              <c:numCache>
                <c:formatCode>General</c:formatCode>
                <c:ptCount val="4"/>
                <c:pt idx="0">
                  <c:v>0.88300000000000001</c:v>
                </c:pt>
                <c:pt idx="1">
                  <c:v>0.875</c:v>
                </c:pt>
                <c:pt idx="2">
                  <c:v>0.67</c:v>
                </c:pt>
                <c:pt idx="3">
                  <c:v>0.64</c:v>
                </c:pt>
              </c:numCache>
            </c:numRef>
          </c:val>
        </c:ser>
        <c:ser>
          <c:idx val="1"/>
          <c:order val="1"/>
          <c:tx>
            <c:strRef>
              <c:f>Sheet1!$C$1</c:f>
              <c:strCache>
                <c:ptCount val="1"/>
                <c:pt idx="0">
                  <c:v>Off-the-shelf</c:v>
                </c:pt>
              </c:strCache>
            </c:strRef>
          </c:tx>
          <c:invertIfNegative val="0"/>
          <c:cat>
            <c:strRef>
              <c:f>Sheet1!$A$2:$A$5</c:f>
              <c:strCache>
                <c:ptCount val="4"/>
                <c:pt idx="0">
                  <c:v>POS (Accuracy)</c:v>
                </c:pt>
                <c:pt idx="1">
                  <c:v>Shallow Parse (Accuracy)</c:v>
                </c:pt>
                <c:pt idx="2">
                  <c:v>NER (F1)</c:v>
                </c:pt>
                <c:pt idx="3">
                  <c:v>Event (F1)</c:v>
                </c:pt>
              </c:strCache>
            </c:strRef>
          </c:cat>
          <c:val>
            <c:numRef>
              <c:f>Sheet1!$C$2:$C$5</c:f>
              <c:numCache>
                <c:formatCode>General</c:formatCode>
                <c:ptCount val="4"/>
                <c:pt idx="0">
                  <c:v>0.80100000000000005</c:v>
                </c:pt>
                <c:pt idx="1">
                  <c:v>0.83899999999999997</c:v>
                </c:pt>
                <c:pt idx="2">
                  <c:v>0.44</c:v>
                </c:pt>
                <c:pt idx="3">
                  <c:v>0.15</c:v>
                </c:pt>
              </c:numCache>
            </c:numRef>
          </c:val>
        </c:ser>
        <c:dLbls>
          <c:showLegendKey val="0"/>
          <c:showVal val="0"/>
          <c:showCatName val="0"/>
          <c:showSerName val="0"/>
          <c:showPercent val="0"/>
          <c:showBubbleSize val="0"/>
        </c:dLbls>
        <c:gapWidth val="150"/>
        <c:axId val="132620288"/>
        <c:axId val="132621824"/>
      </c:barChart>
      <c:catAx>
        <c:axId val="132620288"/>
        <c:scaling>
          <c:orientation val="minMax"/>
        </c:scaling>
        <c:delete val="0"/>
        <c:axPos val="b"/>
        <c:majorTickMark val="out"/>
        <c:minorTickMark val="none"/>
        <c:tickLblPos val="nextTo"/>
        <c:crossAx val="132621824"/>
        <c:crosses val="autoZero"/>
        <c:auto val="1"/>
        <c:lblAlgn val="ctr"/>
        <c:lblOffset val="100"/>
        <c:noMultiLvlLbl val="0"/>
      </c:catAx>
      <c:valAx>
        <c:axId val="132621824"/>
        <c:scaling>
          <c:orientation val="minMax"/>
        </c:scaling>
        <c:delete val="0"/>
        <c:axPos val="l"/>
        <c:majorGridlines/>
        <c:numFmt formatCode="General" sourceLinked="1"/>
        <c:majorTickMark val="out"/>
        <c:minorTickMark val="none"/>
        <c:tickLblPos val="nextTo"/>
        <c:crossAx val="132620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47793408"/>
        <c:axId val="147794944"/>
      </c:barChart>
      <c:catAx>
        <c:axId val="147793408"/>
        <c:scaling>
          <c:orientation val="minMax"/>
        </c:scaling>
        <c:delete val="0"/>
        <c:axPos val="b"/>
        <c:numFmt formatCode="General" sourceLinked="1"/>
        <c:majorTickMark val="out"/>
        <c:minorTickMark val="none"/>
        <c:tickLblPos val="nextTo"/>
        <c:crossAx val="147794944"/>
        <c:crosses val="autoZero"/>
        <c:auto val="1"/>
        <c:lblAlgn val="ctr"/>
        <c:lblOffset val="100"/>
        <c:noMultiLvlLbl val="0"/>
      </c:catAx>
      <c:valAx>
        <c:axId val="147794944"/>
        <c:scaling>
          <c:orientation val="minMax"/>
        </c:scaling>
        <c:delete val="1"/>
        <c:axPos val="l"/>
        <c:majorGridlines/>
        <c:numFmt formatCode="General" sourceLinked="1"/>
        <c:majorTickMark val="out"/>
        <c:minorTickMark val="none"/>
        <c:tickLblPos val="nextTo"/>
        <c:crossAx val="147793408"/>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74285184"/>
        <c:axId val="174286720"/>
      </c:barChart>
      <c:catAx>
        <c:axId val="174285184"/>
        <c:scaling>
          <c:orientation val="minMax"/>
        </c:scaling>
        <c:delete val="0"/>
        <c:axPos val="b"/>
        <c:numFmt formatCode="General" sourceLinked="1"/>
        <c:majorTickMark val="out"/>
        <c:minorTickMark val="none"/>
        <c:tickLblPos val="nextTo"/>
        <c:crossAx val="174286720"/>
        <c:crosses val="autoZero"/>
        <c:auto val="1"/>
        <c:lblAlgn val="ctr"/>
        <c:lblOffset val="100"/>
        <c:noMultiLvlLbl val="0"/>
      </c:catAx>
      <c:valAx>
        <c:axId val="174286720"/>
        <c:scaling>
          <c:orientation val="minMax"/>
        </c:scaling>
        <c:delete val="1"/>
        <c:axPos val="l"/>
        <c:majorGridlines/>
        <c:numFmt formatCode="General" sourceLinked="1"/>
        <c:majorTickMark val="out"/>
        <c:minorTickMark val="none"/>
        <c:tickLblPos val="nextTo"/>
        <c:crossAx val="174285184"/>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74579072"/>
        <c:axId val="174646400"/>
      </c:barChart>
      <c:catAx>
        <c:axId val="174579072"/>
        <c:scaling>
          <c:orientation val="minMax"/>
        </c:scaling>
        <c:delete val="0"/>
        <c:axPos val="b"/>
        <c:numFmt formatCode="General" sourceLinked="1"/>
        <c:majorTickMark val="out"/>
        <c:minorTickMark val="none"/>
        <c:tickLblPos val="nextTo"/>
        <c:crossAx val="174646400"/>
        <c:crosses val="autoZero"/>
        <c:auto val="1"/>
        <c:lblAlgn val="ctr"/>
        <c:lblOffset val="100"/>
        <c:noMultiLvlLbl val="0"/>
      </c:catAx>
      <c:valAx>
        <c:axId val="174646400"/>
        <c:scaling>
          <c:orientation val="minMax"/>
        </c:scaling>
        <c:delete val="1"/>
        <c:axPos val="l"/>
        <c:majorGridlines/>
        <c:numFmt formatCode="General" sourceLinked="1"/>
        <c:majorTickMark val="out"/>
        <c:minorTickMark val="none"/>
        <c:tickLblPos val="nextTo"/>
        <c:crossAx val="174579072"/>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74793856"/>
        <c:axId val="174795392"/>
      </c:barChart>
      <c:catAx>
        <c:axId val="174793856"/>
        <c:scaling>
          <c:orientation val="minMax"/>
        </c:scaling>
        <c:delete val="0"/>
        <c:axPos val="b"/>
        <c:numFmt formatCode="General" sourceLinked="1"/>
        <c:majorTickMark val="out"/>
        <c:minorTickMark val="none"/>
        <c:tickLblPos val="nextTo"/>
        <c:crossAx val="174795392"/>
        <c:crosses val="autoZero"/>
        <c:auto val="1"/>
        <c:lblAlgn val="ctr"/>
        <c:lblOffset val="100"/>
        <c:noMultiLvlLbl val="0"/>
      </c:catAx>
      <c:valAx>
        <c:axId val="174795392"/>
        <c:scaling>
          <c:orientation val="minMax"/>
        </c:scaling>
        <c:delete val="1"/>
        <c:axPos val="l"/>
        <c:majorGridlines/>
        <c:numFmt formatCode="General" sourceLinked="1"/>
        <c:majorTickMark val="out"/>
        <c:minorTickMark val="none"/>
        <c:tickLblPos val="nextTo"/>
        <c:crossAx val="174793856"/>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F1</c:v>
                </c:pt>
              </c:strCache>
            </c:strRef>
          </c:tx>
          <c:invertIfNegative val="0"/>
          <c:dPt>
            <c:idx val="4"/>
            <c:invertIfNegative val="0"/>
            <c:bubble3D val="0"/>
            <c:spPr>
              <a:solidFill>
                <a:schemeClr val="accent2"/>
              </a:solidFill>
            </c:spPr>
          </c:dPt>
          <c:cat>
            <c:strRef>
              <c:f>Sheet1!$A$2:$A$6</c:f>
              <c:strCache>
                <c:ptCount val="5"/>
                <c:pt idx="0">
                  <c:v>Majority Baseline</c:v>
                </c:pt>
                <c:pt idx="1">
                  <c:v>Freebase Baseline</c:v>
                </c:pt>
                <c:pt idx="2">
                  <c:v>Supervised Baseline</c:v>
                </c:pt>
                <c:pt idx="3">
                  <c:v>DL-Cotrain</c:v>
                </c:pt>
                <c:pt idx="4">
                  <c:v>Ours</c:v>
                </c:pt>
              </c:strCache>
            </c:strRef>
          </c:cat>
          <c:val>
            <c:numRef>
              <c:f>Sheet1!$B$2:$B$6</c:f>
              <c:numCache>
                <c:formatCode>General</c:formatCode>
                <c:ptCount val="5"/>
                <c:pt idx="0">
                  <c:v>0.3</c:v>
                </c:pt>
                <c:pt idx="1">
                  <c:v>0.38</c:v>
                </c:pt>
                <c:pt idx="2">
                  <c:v>0.45</c:v>
                </c:pt>
                <c:pt idx="3">
                  <c:v>0.53</c:v>
                </c:pt>
                <c:pt idx="4">
                  <c:v>0.66</c:v>
                </c:pt>
              </c:numCache>
            </c:numRef>
          </c:val>
        </c:ser>
        <c:dLbls>
          <c:showLegendKey val="0"/>
          <c:showVal val="0"/>
          <c:showCatName val="0"/>
          <c:showSerName val="0"/>
          <c:showPercent val="0"/>
          <c:showBubbleSize val="0"/>
        </c:dLbls>
        <c:gapWidth val="150"/>
        <c:axId val="174935040"/>
        <c:axId val="174936832"/>
      </c:barChart>
      <c:catAx>
        <c:axId val="174935040"/>
        <c:scaling>
          <c:orientation val="minMax"/>
        </c:scaling>
        <c:delete val="0"/>
        <c:axPos val="b"/>
        <c:majorTickMark val="out"/>
        <c:minorTickMark val="none"/>
        <c:tickLblPos val="nextTo"/>
        <c:crossAx val="174936832"/>
        <c:crosses val="autoZero"/>
        <c:auto val="1"/>
        <c:lblAlgn val="ctr"/>
        <c:lblOffset val="100"/>
        <c:noMultiLvlLbl val="0"/>
      </c:catAx>
      <c:valAx>
        <c:axId val="174936832"/>
        <c:scaling>
          <c:orientation val="minMax"/>
        </c:scaling>
        <c:delete val="0"/>
        <c:axPos val="l"/>
        <c:majorGridlines/>
        <c:numFmt formatCode="General" sourceLinked="1"/>
        <c:majorTickMark val="out"/>
        <c:minorTickMark val="none"/>
        <c:tickLblPos val="nextTo"/>
        <c:crossAx val="1749350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23582C-B0BE-457C-A96A-059E6159CFFB}" type="datetimeFigureOut">
              <a:rPr lang="en-US" smtClean="0"/>
              <a:t>3/22/2013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673171-2EC0-4114-9D46-963F4B9A772E}" type="slidenum">
              <a:rPr lang="en-US" smtClean="0"/>
              <a:t>‹#›</a:t>
            </a:fld>
            <a:endParaRPr lang="en-US"/>
          </a:p>
        </p:txBody>
      </p:sp>
    </p:spTree>
    <p:extLst>
      <p:ext uri="{BB962C8B-B14F-4D97-AF65-F5344CB8AC3E}">
        <p14:creationId xmlns:p14="http://schemas.microsoft.com/office/powerpoint/2010/main" val="386232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t>
            </a:r>
          </a:p>
          <a:p>
            <a:endParaRPr lang="en-US" dirty="0" smtClean="0"/>
          </a:p>
          <a:p>
            <a:r>
              <a:rPr lang="en-US" dirty="0" smtClean="0"/>
              <a:t>General</a:t>
            </a:r>
            <a:r>
              <a:rPr lang="en-US" baseline="0" dirty="0" smtClean="0"/>
              <a:t> goal -&gt; translate text into pictures (easier to follow)</a:t>
            </a:r>
          </a:p>
          <a:p>
            <a:r>
              <a:rPr lang="en-US" dirty="0" smtClean="0"/>
              <a:t>*Use pictures to represent concepts*</a:t>
            </a:r>
          </a:p>
          <a:p>
            <a:r>
              <a:rPr lang="en-US" dirty="0" smtClean="0"/>
              <a:t>-Recurring use throughout talk…</a:t>
            </a:r>
            <a:endParaRPr lang="en-US" dirty="0"/>
          </a:p>
        </p:txBody>
      </p:sp>
      <p:sp>
        <p:nvSpPr>
          <p:cNvPr id="4" name="Slide Number Placeholder 3"/>
          <p:cNvSpPr>
            <a:spLocks noGrp="1"/>
          </p:cNvSpPr>
          <p:nvPr>
            <p:ph type="sldNum" sz="quarter" idx="10"/>
          </p:nvPr>
        </p:nvSpPr>
        <p:spPr/>
        <p:txBody>
          <a:bodyPr/>
          <a:lstStyle/>
          <a:p>
            <a:fld id="{9BF81224-9281-4ED3-8B4C-A5B7614CFD33}" type="slidenum">
              <a:rPr lang="en-US" smtClean="0"/>
              <a:t>1</a:t>
            </a:fld>
            <a:endParaRPr lang="en-US"/>
          </a:p>
        </p:txBody>
      </p:sp>
    </p:spTree>
    <p:extLst>
      <p:ext uri="{BB962C8B-B14F-4D97-AF65-F5344CB8AC3E}">
        <p14:creationId xmlns:p14="http://schemas.microsoft.com/office/powerpoint/2010/main" val="4867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that we’ve built a set of NLP tools for Twitter, a natural question is: now what can you do with them?</a:t>
            </a:r>
          </a:p>
          <a:p>
            <a:r>
              <a:rPr lang="en-US" baseline="0" dirty="0" smtClean="0"/>
              <a:t>To give one answer to this question, I’ve built a system which automatically extracts a calendar of popular events occurring in the near future.</a:t>
            </a:r>
          </a:p>
          <a:p>
            <a:r>
              <a:rPr lang="en-US" baseline="0" dirty="0" smtClean="0"/>
              <a:t>To do this, we process a constant stream of tweets with our NLP tools, extracting named entities and event phrases.  </a:t>
            </a:r>
          </a:p>
          <a:p>
            <a:r>
              <a:rPr lang="en-US" baseline="0" dirty="0" smtClean="0"/>
              <a:t>In addition we also extract and resolve temporal expressions, for instance if we see a phrase like “next Friday”, we can figure out the exact calendar date it’s referring to since we have the timestamp from when the tweet was written.</a:t>
            </a:r>
          </a:p>
          <a:p>
            <a:r>
              <a:rPr lang="en-US" baseline="0" dirty="0" smtClean="0"/>
              <a:t>Then we count the number of times each named entity co-occurs with a reference to each date, and plot the most strongly associated entities for each day on a calendar.</a:t>
            </a:r>
          </a:p>
          <a:p>
            <a:r>
              <a:rPr lang="en-US" baseline="0" dirty="0" smtClean="0"/>
              <a:t>Also I’d just like to highlight that there are a number of interesting systems issues behind the scenes here as well; I’m not going to go into much detail on this, except to say we had to use a distributed </a:t>
            </a:r>
            <a:r>
              <a:rPr lang="en-US" baseline="0" dirty="0" err="1" smtClean="0"/>
              <a:t>nosql</a:t>
            </a:r>
            <a:r>
              <a:rPr lang="en-US" baseline="0" dirty="0" smtClean="0"/>
              <a:t> database since standard relational databases couldn’t keep up with the inserts.</a:t>
            </a:r>
          </a:p>
          <a:p>
            <a:endParaRPr lang="en-US" baseline="0" dirty="0" smtClean="0"/>
          </a:p>
          <a:p>
            <a:endParaRPr lang="en-US" baseline="0" dirty="0" smtClean="0"/>
          </a:p>
          <a:p>
            <a:r>
              <a:rPr lang="en-US" baseline="0" dirty="0" smtClean="0"/>
              <a:t>**********************************************************</a:t>
            </a:r>
          </a:p>
          <a:p>
            <a:endParaRPr lang="en-US" baseline="0" dirty="0" smtClean="0"/>
          </a:p>
          <a:p>
            <a:r>
              <a:rPr lang="en-US" baseline="0" dirty="0" smtClean="0"/>
              <a:t>Given that we’ve built these tools, the next natural question is: what can we do with them?</a:t>
            </a:r>
          </a:p>
          <a:p>
            <a:r>
              <a:rPr lang="en-US" baseline="0" dirty="0" smtClean="0"/>
              <a:t>To demonstrate the utility of NLP / IE in Twitter, I’ve built a demonstration which extracts a calendar of popular events from Twitter.</a:t>
            </a:r>
          </a:p>
          <a:p>
            <a:endParaRPr lang="en-US" baseline="0" dirty="0" smtClean="0"/>
          </a:p>
          <a:p>
            <a:r>
              <a:rPr lang="en-US" baseline="0" dirty="0" smtClean="0"/>
              <a:t>To do this we process a constant stream of about 2M tweets per day, running our NLP tools on them to extract named entities, events, and we also extract and resolve temporal expressions for example…</a:t>
            </a:r>
          </a:p>
          <a:p>
            <a:r>
              <a:rPr lang="en-US" baseline="0" dirty="0" smtClean="0"/>
              <a:t>Then we simply count the number of times each named entity co-occurs with a reference to each date, and plot the most strongly associated entities for each date on a calendar.</a:t>
            </a:r>
          </a:p>
          <a:p>
            <a:r>
              <a:rPr lang="en-US" baseline="0" dirty="0" smtClean="0"/>
              <a:t>Also I’d just like to highlight that there are some interesting systems issues going on here, I’m not going to go into any detail on this other than to say that we had to use a distributed </a:t>
            </a:r>
            <a:r>
              <a:rPr lang="en-US" baseline="0" dirty="0" err="1" smtClean="0"/>
              <a:t>nosql</a:t>
            </a:r>
            <a:r>
              <a:rPr lang="en-US" baseline="0" dirty="0" smtClean="0"/>
              <a:t> database since a standard relational database couldn’t keep up with the inserts.</a:t>
            </a:r>
          </a:p>
          <a:p>
            <a:endParaRPr lang="en-US" baseline="0" dirty="0" smtClean="0"/>
          </a:p>
          <a:p>
            <a:r>
              <a:rPr lang="en-US" baseline="0" dirty="0" smtClean="0"/>
              <a:t>OK, so I’ll open up the demo now…</a:t>
            </a:r>
          </a:p>
          <a:p>
            <a:endParaRPr lang="en-US" baseline="0" dirty="0" smtClean="0"/>
          </a:p>
          <a:p>
            <a:endParaRPr lang="en-US" baseline="0" dirty="0" smtClean="0"/>
          </a:p>
          <a:p>
            <a:r>
              <a:rPr lang="en-US" baseline="0" dirty="0" smtClean="0"/>
              <a:t>*********************************************************************</a:t>
            </a:r>
          </a:p>
          <a:p>
            <a:endParaRPr lang="en-US" baseline="0" dirty="0" smtClean="0"/>
          </a:p>
          <a:p>
            <a:r>
              <a:rPr lang="en-US" baseline="0" dirty="0" smtClean="0"/>
              <a:t>-Extract Named Entities, event phrases, etc…, and… (explain)</a:t>
            </a:r>
          </a:p>
          <a:p>
            <a:endParaRPr lang="en-US" baseline="0" dirty="0" smtClean="0"/>
          </a:p>
          <a:p>
            <a:r>
              <a:rPr lang="en-US" baseline="0" dirty="0" smtClean="0"/>
              <a:t>-Highlight systems issues?</a:t>
            </a:r>
          </a:p>
          <a:p>
            <a:endParaRPr lang="en-US" baseline="0" dirty="0" smtClean="0"/>
          </a:p>
          <a:p>
            <a:r>
              <a:rPr lang="en-US" baseline="0" dirty="0" smtClean="0"/>
              <a:t>-Show demo</a:t>
            </a:r>
          </a:p>
          <a:p>
            <a:endParaRPr lang="en-US" baseline="0"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10</a:t>
            </a:fld>
            <a:endParaRPr lang="en-US"/>
          </a:p>
        </p:txBody>
      </p:sp>
    </p:spTree>
    <p:extLst>
      <p:ext uri="{BB962C8B-B14F-4D97-AF65-F5344CB8AC3E}">
        <p14:creationId xmlns:p14="http://schemas.microsoft.com/office/powerpoint/2010/main" val="111535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were actually surprised to see that this works so well, since extracting open-domain events from news</a:t>
            </a:r>
            <a:r>
              <a:rPr lang="en-US" baseline="0" dirty="0" smtClean="0"/>
              <a:t> articles is a very challenging task.</a:t>
            </a:r>
          </a:p>
          <a:p>
            <a:r>
              <a:rPr lang="en-US" baseline="0" dirty="0" smtClean="0"/>
              <a:t>For instance, in this example to figure out when the “bomb attack” mentioned in the first sentence takes place, we need to recognize that “the blast” mentioned in the second sentence is referring to the same event, and also that “the blast” happened on Saturday.</a:t>
            </a:r>
          </a:p>
          <a:p>
            <a:r>
              <a:rPr lang="en-US" baseline="0" dirty="0" smtClean="0"/>
              <a:t>Furthermore we also need to recognize that this second “bomb attack” refers to a totally separate event which happened on a different date.</a:t>
            </a:r>
          </a:p>
          <a:p>
            <a:r>
              <a:rPr lang="en-US" baseline="0" dirty="0" smtClean="0"/>
              <a:t>Extracting events from news articles requires complicated discourse processing to link information across sentences.</a:t>
            </a:r>
          </a:p>
          <a:p>
            <a:r>
              <a:rPr lang="en-US" baseline="0" dirty="0" smtClean="0"/>
              <a:t>In contrast tweets have very simple discourse structure.</a:t>
            </a:r>
          </a:p>
          <a:p>
            <a:r>
              <a:rPr lang="en-US" baseline="0" dirty="0" smtClean="0"/>
              <a:t>To see why that is: when a user writes a message on twitter, it’s assumed it will be mixed up in the feeds of all their followers, so no context is typically assumed.</a:t>
            </a:r>
          </a:p>
          <a:p>
            <a:r>
              <a:rPr lang="en-US" baseline="0" dirty="0" smtClean="0"/>
              <a:t>In contrast sentences in a news article are meant to be understood within the context of the article, so there is a </a:t>
            </a:r>
            <a:r>
              <a:rPr lang="en-US" baseline="0" dirty="0" err="1" smtClean="0"/>
              <a:t>tendancy</a:t>
            </a:r>
            <a:r>
              <a:rPr lang="en-US" baseline="0" dirty="0" smtClean="0"/>
              <a:t> to spread information across sentences with the assumption that the reader will be able to link it together.</a:t>
            </a:r>
          </a:p>
          <a:p>
            <a:r>
              <a:rPr lang="en-US" baseline="0" dirty="0" smtClean="0"/>
              <a:t>By working with short informal messages from Twitter, we’re able to side-step some of these difficult discourse issues.</a:t>
            </a:r>
          </a:p>
          <a:p>
            <a:endParaRPr lang="en-US" dirty="0" smtClean="0"/>
          </a:p>
          <a:p>
            <a:endParaRPr lang="en-US" dirty="0" smtClean="0"/>
          </a:p>
          <a:p>
            <a:r>
              <a:rPr lang="en-US" dirty="0" smtClean="0"/>
              <a:t>*********************************************************************</a:t>
            </a:r>
          </a:p>
          <a:p>
            <a:endParaRPr lang="en-US" dirty="0" smtClean="0"/>
          </a:p>
          <a:p>
            <a:r>
              <a:rPr lang="en-US" dirty="0" smtClean="0"/>
              <a:t>*** PROBLEM AREA ***</a:t>
            </a:r>
          </a:p>
          <a:p>
            <a:endParaRPr lang="en-US" dirty="0" smtClean="0"/>
          </a:p>
          <a:p>
            <a:r>
              <a:rPr lang="en-US" dirty="0" smtClean="0"/>
              <a:t>We were actually surprised</a:t>
            </a:r>
            <a:r>
              <a:rPr lang="en-US" baseline="0" dirty="0" smtClean="0"/>
              <a:t> by how well we can extract open-domain events from Twitter.</a:t>
            </a:r>
          </a:p>
          <a:p>
            <a:r>
              <a:rPr lang="en-US" baseline="0" dirty="0" smtClean="0"/>
              <a:t>In news articles this event extraction task is quite challenging.</a:t>
            </a:r>
          </a:p>
          <a:p>
            <a:r>
              <a:rPr lang="en-US" baseline="0" dirty="0" smtClean="0"/>
              <a:t>For instance, in this example to figure out when the “bomb attack” mentioned in the first sentence took place, we need to recognize that “the blast” mentioned in the second sentence is referring to the same event, and also that “the blast” took place on Saturday.</a:t>
            </a:r>
          </a:p>
          <a:p>
            <a:r>
              <a:rPr lang="en-US" baseline="0" dirty="0" smtClean="0"/>
              <a:t>Furthermore, we have to realize that the “bomb attack” mentioned later in the article is referring to a totally separate event which happened on a separate date.</a:t>
            </a:r>
          </a:p>
          <a:p>
            <a:r>
              <a:rPr lang="en-US" dirty="0" smtClean="0"/>
              <a:t>These discourse</a:t>
            </a:r>
            <a:r>
              <a:rPr lang="en-US" baseline="0" dirty="0" smtClean="0"/>
              <a:t> issues dealing with linking information across sentences are some of the more challenging and unsolved problems in NLP.</a:t>
            </a:r>
          </a:p>
          <a:p>
            <a:r>
              <a:rPr lang="en-US" baseline="0" dirty="0" smtClean="0"/>
              <a:t>In contrast Twitter has very simple discourse structure.</a:t>
            </a:r>
          </a:p>
          <a:p>
            <a:r>
              <a:rPr lang="en-US" dirty="0" smtClean="0"/>
              <a:t>When</a:t>
            </a:r>
            <a:r>
              <a:rPr lang="en-US" baseline="0" dirty="0" smtClean="0"/>
              <a:t> a user writes a message on Twitter, it is mixed up in the feeds of all their followers, so they don’t assume any discourse context, and state things quite plainly.</a:t>
            </a:r>
          </a:p>
          <a:p>
            <a:r>
              <a:rPr lang="en-US" baseline="0" dirty="0" smtClean="0"/>
              <a:t>In contrast sentences within a news article are meant to be understood within the discourse context of the article, so information tends to get spread across sentences.</a:t>
            </a:r>
          </a:p>
          <a:p>
            <a:r>
              <a:rPr lang="en-US" baseline="0" dirty="0" smtClean="0"/>
              <a:t>So by working with these short informal messages on Twitter we’re able to sidestep some of these complicated discourse issues.</a:t>
            </a:r>
          </a:p>
          <a:p>
            <a:endParaRPr lang="en-US" dirty="0" smtClean="0"/>
          </a:p>
          <a:p>
            <a:endParaRPr lang="en-US" dirty="0" smtClean="0"/>
          </a:p>
          <a:p>
            <a:r>
              <a:rPr lang="en-US" dirty="0" smtClean="0"/>
              <a:t>************************************************************</a:t>
            </a:r>
          </a:p>
          <a:p>
            <a:endParaRPr lang="en-US" dirty="0" smtClean="0"/>
          </a:p>
          <a:p>
            <a:r>
              <a:rPr lang="en-US" dirty="0" smtClean="0"/>
              <a:t>You might</a:t>
            </a:r>
            <a:r>
              <a:rPr lang="en-US" baseline="0" dirty="0" smtClean="0"/>
              <a:t> be surprised that this works so well.</a:t>
            </a:r>
          </a:p>
          <a:p>
            <a:r>
              <a:rPr lang="en-US" baseline="0" dirty="0" smtClean="0"/>
              <a:t>open-domain event extraction is a difficult task, because of the difficult discourse problems that come up.</a:t>
            </a:r>
          </a:p>
          <a:p>
            <a:r>
              <a:rPr lang="en-US" baseline="0" dirty="0" smtClean="0"/>
              <a:t>In this example to figure out when the bomb attack in the first sentence took place, we need to recognize that “the blast” is referring to the same event, and also that the second “bomb attack” is talking about a totally separate event.</a:t>
            </a:r>
          </a:p>
          <a:p>
            <a:r>
              <a:rPr lang="en-US" baseline="0" dirty="0" smtClean="0"/>
              <a:t>Tweets, on the other hand have very simple discourse structure.</a:t>
            </a:r>
          </a:p>
          <a:p>
            <a:r>
              <a:rPr lang="en-US" baseline="0" dirty="0" smtClean="0"/>
              <a:t>When a user writes a message on Twitter, it gets mixed up in the feeds of their followers, so no discourse context is typically assumed.</a:t>
            </a:r>
          </a:p>
          <a:p>
            <a:r>
              <a:rPr lang="en-US" baseline="0" dirty="0" smtClean="0"/>
              <a:t>For this reason, information in Tweets is typically stated in a simple straightforward way.</a:t>
            </a:r>
          </a:p>
          <a:p>
            <a:endParaRPr lang="en-US" dirty="0" smtClean="0"/>
          </a:p>
          <a:p>
            <a:r>
              <a:rPr lang="en-US" dirty="0" smtClean="0"/>
              <a:t>***************************************************</a:t>
            </a:r>
          </a:p>
          <a:p>
            <a:endParaRPr lang="en-US" dirty="0" smtClean="0"/>
          </a:p>
          <a:p>
            <a:r>
              <a:rPr lang="en-US" dirty="0" smtClean="0"/>
              <a:t>OK,</a:t>
            </a:r>
            <a:r>
              <a:rPr lang="en-US" baseline="0" dirty="0" smtClean="0"/>
              <a:t> so I think the results here actually look pretty good, one natural question you might ask is: why does this work so well?</a:t>
            </a:r>
          </a:p>
          <a:p>
            <a:r>
              <a:rPr lang="en-US" baseline="0" dirty="0" smtClean="0"/>
              <a:t>-If you think back to earlier in the talk, I mentioned that open-domain event extraction is quite difficult because of these challenging discourse-related issues.</a:t>
            </a:r>
          </a:p>
          <a:p>
            <a:r>
              <a:rPr lang="en-US" baseline="0" dirty="0" smtClean="0"/>
              <a:t>-The reason for this is that most Tweets have very simple discourse structure.  Whereas sentences in news articles are meant to be understood within the discourse context of the article, Tweets are assumed to be randomly mixed up in the feeds of the authors followers, so they don’t assume any context, and state information in a fairly straightforward way.</a:t>
            </a:r>
          </a:p>
          <a:p>
            <a:endParaRPr lang="en-US" baseline="0" dirty="0" smtClean="0"/>
          </a:p>
          <a:p>
            <a:r>
              <a:rPr lang="en-US" baseline="0" dirty="0" smtClean="0"/>
              <a:t>Like I mentioned, current NLP technology is pretty good at processing sentences independently, but currently not so great at handling these discourse-related tasks such as </a:t>
            </a:r>
            <a:r>
              <a:rPr lang="en-US" baseline="0" dirty="0" err="1" smtClean="0"/>
              <a:t>coref</a:t>
            </a:r>
            <a:r>
              <a:rPr lang="en-US" baseline="0" dirty="0" smtClean="0"/>
              <a:t>, so in some sense the current state of the technology is better suited to extracting information from Tweets than news.</a:t>
            </a:r>
          </a:p>
          <a:p>
            <a:endParaRPr lang="en-US" dirty="0" smtClean="0"/>
          </a:p>
          <a:p>
            <a:r>
              <a:rPr lang="en-US" dirty="0" smtClean="0"/>
              <a:t>----------------------------------------------------------------------------------</a:t>
            </a:r>
          </a:p>
          <a:p>
            <a:endParaRPr lang="en-US" dirty="0" smtClean="0"/>
          </a:p>
          <a:p>
            <a:r>
              <a:rPr lang="en-US" dirty="0" smtClean="0"/>
              <a:t>Discourse is hard!!!!</a:t>
            </a:r>
          </a:p>
          <a:p>
            <a:pPr lvl="1"/>
            <a:r>
              <a:rPr lang="en-US" dirty="0" err="1" smtClean="0"/>
              <a:t>Coref</a:t>
            </a:r>
            <a:endParaRPr lang="en-US" dirty="0" smtClean="0"/>
          </a:p>
          <a:p>
            <a:pPr lvl="1"/>
            <a:r>
              <a:rPr lang="en-US" dirty="0" smtClean="0"/>
              <a:t>Event/time relations</a:t>
            </a:r>
          </a:p>
          <a:p>
            <a:endParaRPr lang="en-US" dirty="0" smtClean="0"/>
          </a:p>
          <a:p>
            <a:r>
              <a:rPr lang="en-US" dirty="0" smtClean="0"/>
              <a:t>-------------------------------------------------------------------------</a:t>
            </a:r>
          </a:p>
          <a:p>
            <a:endParaRPr lang="en-US" dirty="0" smtClean="0"/>
          </a:p>
          <a:p>
            <a:r>
              <a:rPr lang="en-US" dirty="0" smtClean="0"/>
              <a:t>Points to get</a:t>
            </a:r>
            <a:r>
              <a:rPr lang="en-US" baseline="0" dirty="0" smtClean="0"/>
              <a:t> across in this slide (needs to be re-written):</a:t>
            </a:r>
            <a:endParaRPr lang="en-US" dirty="0" smtClean="0"/>
          </a:p>
          <a:p>
            <a:pPr marL="171450" indent="-171450">
              <a:buFont typeface="Wingdings"/>
              <a:buChar char="à"/>
            </a:pPr>
            <a:r>
              <a:rPr lang="en-US" dirty="0" smtClean="0">
                <a:sym typeface="Wingdings" pitchFamily="2" charset="2"/>
              </a:rPr>
              <a:t>Typical NLP pipeline</a:t>
            </a:r>
          </a:p>
          <a:p>
            <a:pPr marL="171450" indent="-171450">
              <a:buFont typeface="Wingdings"/>
              <a:buChar char="à"/>
            </a:pPr>
            <a:r>
              <a:rPr lang="en-US" dirty="0" err="1" smtClean="0">
                <a:sym typeface="Wingdings" pitchFamily="2" charset="2"/>
              </a:rPr>
              <a:t>Synatx</a:t>
            </a:r>
            <a:r>
              <a:rPr lang="en-US" dirty="0" smtClean="0">
                <a:sym typeface="Wingdings" pitchFamily="2" charset="2"/>
              </a:rPr>
              <a:t>: POS, Parse,</a:t>
            </a:r>
            <a:r>
              <a:rPr lang="en-US" baseline="0" dirty="0" smtClean="0">
                <a:sym typeface="Wingdings" pitchFamily="2" charset="2"/>
              </a:rPr>
              <a:t> NER – These all work pretty well</a:t>
            </a:r>
          </a:p>
          <a:p>
            <a:pPr marL="171450" indent="-171450">
              <a:buFont typeface="Wingdings"/>
              <a:buChar char="à"/>
            </a:pPr>
            <a:r>
              <a:rPr lang="en-US" dirty="0" smtClean="0"/>
              <a:t>Discourse:</a:t>
            </a:r>
            <a:r>
              <a:rPr lang="en-US" baseline="0" dirty="0" smtClean="0"/>
              <a:t> Anaphora, event reference resolution, linking events to temporal expressions – These are difficult (unsolved) problems</a:t>
            </a:r>
          </a:p>
          <a:p>
            <a:pPr marL="0" indent="0">
              <a:buFont typeface="Wingdings"/>
              <a:buNone/>
            </a:pPr>
            <a:r>
              <a:rPr lang="en-US" baseline="0" dirty="0" smtClean="0">
                <a:sym typeface="Wingdings" pitchFamily="2" charset="2"/>
              </a:rPr>
              <a:t>Semantics: Representing the meaning of language – This is what we really care about to enable data analysis applications (we want this!!!)</a:t>
            </a:r>
            <a:endParaRPr lang="en-US" dirty="0" smtClean="0"/>
          </a:p>
          <a:p>
            <a:endParaRPr lang="en-US" dirty="0" smtClean="0"/>
          </a:p>
          <a:p>
            <a:endParaRPr lang="en-US" dirty="0" smtClean="0"/>
          </a:p>
          <a:p>
            <a:r>
              <a:rPr lang="en-US" dirty="0" smtClean="0"/>
              <a:t>-----------------------------------------------------------------------</a:t>
            </a:r>
          </a:p>
          <a:p>
            <a:endParaRPr lang="en-US" dirty="0" smtClean="0"/>
          </a:p>
          <a:p>
            <a:r>
              <a:rPr lang="en-US" dirty="0" smtClean="0"/>
              <a:t>TODO: really need to improve this</a:t>
            </a:r>
            <a:r>
              <a:rPr lang="en-US" baseline="0" dirty="0" smtClean="0"/>
              <a:t> example…</a:t>
            </a:r>
            <a:endParaRPr lang="en-US" dirty="0" smtClean="0"/>
          </a:p>
          <a:p>
            <a:r>
              <a:rPr lang="en-US" dirty="0" smtClean="0"/>
              <a:t>Slide</a:t>
            </a:r>
            <a:r>
              <a:rPr lang="en-US" baseline="0" dirty="0" smtClean="0"/>
              <a:t> is on the right track but needs to be rewritten</a:t>
            </a:r>
            <a:endParaRPr lang="en-US" dirty="0" smtClean="0"/>
          </a:p>
          <a:p>
            <a:r>
              <a:rPr lang="en-US" dirty="0" smtClean="0"/>
              <a:t>------------------------------------------------------------------</a:t>
            </a:r>
          </a:p>
          <a:p>
            <a:endParaRPr lang="en-US" dirty="0" smtClean="0"/>
          </a:p>
          <a:p>
            <a:r>
              <a:rPr lang="en-US" dirty="0" smtClean="0"/>
              <a:t>POS tagging</a:t>
            </a:r>
          </a:p>
          <a:p>
            <a:r>
              <a:rPr lang="en-US" dirty="0" smtClean="0"/>
              <a:t>NER</a:t>
            </a:r>
          </a:p>
          <a:p>
            <a:r>
              <a:rPr lang="en-US" dirty="0" smtClean="0"/>
              <a:t>Parsing</a:t>
            </a:r>
          </a:p>
          <a:p>
            <a:r>
              <a:rPr lang="en-US" dirty="0" err="1" smtClean="0"/>
              <a:t>Coreference</a:t>
            </a:r>
            <a:r>
              <a:rPr lang="en-US" dirty="0" smtClean="0"/>
              <a:t> resolution / Discourse processing</a:t>
            </a:r>
          </a:p>
          <a:p>
            <a:r>
              <a:rPr lang="en-US" dirty="0" smtClean="0"/>
              <a:t>Slot filling</a:t>
            </a:r>
          </a:p>
        </p:txBody>
      </p:sp>
      <p:sp>
        <p:nvSpPr>
          <p:cNvPr id="4" name="Slide Number Placeholder 3"/>
          <p:cNvSpPr>
            <a:spLocks noGrp="1"/>
          </p:cNvSpPr>
          <p:nvPr>
            <p:ph type="sldNum" sz="quarter" idx="10"/>
          </p:nvPr>
        </p:nvSpPr>
        <p:spPr/>
        <p:txBody>
          <a:bodyPr/>
          <a:lstStyle/>
          <a:p>
            <a:fld id="{9BF81224-9281-4ED3-8B4C-A5B7614CFD33}" type="slidenum">
              <a:rPr lang="en-US" smtClean="0"/>
              <a:t>15</a:t>
            </a:fld>
            <a:endParaRPr lang="en-US"/>
          </a:p>
        </p:txBody>
      </p:sp>
    </p:spTree>
    <p:extLst>
      <p:ext uri="{BB962C8B-B14F-4D97-AF65-F5344CB8AC3E}">
        <p14:creationId xmlns:p14="http://schemas.microsoft.com/office/powerpoint/2010/main" val="73885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we can do</a:t>
            </a:r>
            <a:r>
              <a:rPr lang="en-US" baseline="0" dirty="0" smtClean="0"/>
              <a:t> a good job of extracting open-domain events from twitter, the next natural question is whether it’s possible to categorize these into high-level types for example sporting events, politics, product releases and so on.</a:t>
            </a:r>
          </a:p>
          <a:p>
            <a:r>
              <a:rPr lang="en-US" baseline="0" dirty="0" smtClean="0"/>
              <a:t>This categorization would have a number of benefits, most obviously allowing users to browse more customized calendars which match their interests, but I believe it would be useful for a number of other upstream tasks as well.</a:t>
            </a:r>
          </a:p>
          <a:p>
            <a:endParaRPr lang="en-US" dirty="0" smtClean="0"/>
          </a:p>
          <a:p>
            <a:endParaRPr lang="en-US" dirty="0" smtClean="0"/>
          </a:p>
          <a:p>
            <a:r>
              <a:rPr lang="en-US" dirty="0" smtClean="0"/>
              <a:t>*********************************************************************</a:t>
            </a:r>
          </a:p>
          <a:p>
            <a:endParaRPr lang="en-US" dirty="0" smtClean="0"/>
          </a:p>
          <a:p>
            <a:r>
              <a:rPr lang="en-US" dirty="0" smtClean="0"/>
              <a:t>Would like to categorize events into types, for example:</a:t>
            </a:r>
          </a:p>
          <a:p>
            <a:pPr lvl="1"/>
            <a:r>
              <a:rPr lang="en-US" dirty="0" smtClean="0"/>
              <a:t>Sports</a:t>
            </a:r>
          </a:p>
          <a:p>
            <a:pPr lvl="1"/>
            <a:r>
              <a:rPr lang="en-US" dirty="0" smtClean="0"/>
              <a:t>Politics</a:t>
            </a:r>
          </a:p>
          <a:p>
            <a:pPr lvl="1"/>
            <a:r>
              <a:rPr lang="en-US" dirty="0" smtClean="0"/>
              <a:t>Product releases</a:t>
            </a:r>
          </a:p>
          <a:p>
            <a:pPr lvl="1"/>
            <a:r>
              <a:rPr lang="en-US" dirty="0" smtClean="0"/>
              <a:t>…</a:t>
            </a:r>
          </a:p>
          <a:p>
            <a:r>
              <a:rPr lang="en-US" dirty="0" smtClean="0"/>
              <a:t>Benefits:</a:t>
            </a:r>
          </a:p>
          <a:p>
            <a:pPr lvl="1"/>
            <a:r>
              <a:rPr lang="en-US" dirty="0" smtClean="0"/>
              <a:t>Allow more customized calendars</a:t>
            </a:r>
          </a:p>
          <a:p>
            <a:pPr lvl="1"/>
            <a:r>
              <a:rPr lang="en-US" dirty="0" smtClean="0"/>
              <a:t>Could be useful in upstream tasks</a:t>
            </a:r>
          </a:p>
          <a:p>
            <a:pPr lvl="1"/>
            <a:r>
              <a:rPr lang="en-US" dirty="0" smtClean="0"/>
              <a:t>Move towards semantics</a:t>
            </a:r>
          </a:p>
          <a:p>
            <a:pPr lvl="2"/>
            <a:r>
              <a:rPr lang="en-US" dirty="0" err="1" smtClean="0"/>
              <a:t>Disambiguats</a:t>
            </a:r>
            <a:r>
              <a:rPr lang="en-US" dirty="0" smtClean="0"/>
              <a:t> + resolves synonyms…</a:t>
            </a:r>
          </a:p>
          <a:p>
            <a:endParaRPr lang="en-US" b="1" dirty="0" smtClean="0"/>
          </a:p>
          <a:p>
            <a:endParaRPr lang="en-US" b="1" dirty="0" smtClean="0"/>
          </a:p>
          <a:p>
            <a:r>
              <a:rPr lang="en-US" b="1" dirty="0" smtClean="0"/>
              <a:t>TODO:</a:t>
            </a:r>
            <a:r>
              <a:rPr lang="en-US" b="1" baseline="0" dirty="0" smtClean="0"/>
              <a:t> PICTURES!!!!</a:t>
            </a:r>
            <a:endParaRPr lang="en-US" b="1" dirty="0" smtClean="0"/>
          </a:p>
          <a:p>
            <a:endParaRPr lang="en-US" dirty="0" smtClean="0"/>
          </a:p>
          <a:p>
            <a:r>
              <a:rPr lang="en-US" dirty="0" smtClean="0"/>
              <a:t>Categorizing the events</a:t>
            </a:r>
            <a:r>
              <a:rPr lang="en-US" baseline="0" dirty="0" smtClean="0"/>
              <a:t> will have several important benefits.</a:t>
            </a:r>
          </a:p>
          <a:p>
            <a:endParaRPr lang="en-US" baseline="0" dirty="0" smtClean="0"/>
          </a:p>
          <a:p>
            <a:r>
              <a:rPr lang="en-US" baseline="0" dirty="0" smtClean="0"/>
              <a:t>Most obviously, event types could be useful for displaying more customized calendars which are adapted to user’s interests.  For example you might want to see a calendar of upcoming movie releases or sports events…</a:t>
            </a:r>
          </a:p>
          <a:p>
            <a:endParaRPr lang="en-US" baseline="0" dirty="0" smtClean="0"/>
          </a:p>
          <a:p>
            <a:r>
              <a:rPr lang="en-US" baseline="0" dirty="0" smtClean="0"/>
              <a:t>In addition these high-level types could be useful for a variety of upstream tasks such as summarization.</a:t>
            </a:r>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16</a:t>
            </a:fld>
            <a:endParaRPr lang="en-US"/>
          </a:p>
        </p:txBody>
      </p:sp>
    </p:spTree>
    <p:extLst>
      <p:ext uri="{BB962C8B-B14F-4D97-AF65-F5344CB8AC3E}">
        <p14:creationId xmlns:p14="http://schemas.microsoft.com/office/powerpoint/2010/main" val="300285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number of challenges in categorizing events on Twitter, however.</a:t>
            </a:r>
          </a:p>
          <a:p>
            <a:r>
              <a:rPr lang="en-US" dirty="0" smtClean="0"/>
              <a:t>Most notably there are a huge number of different types of events</a:t>
            </a:r>
            <a:r>
              <a:rPr lang="en-US" baseline="0" dirty="0" smtClean="0"/>
              <a:t> that get discussed on Twitter.</a:t>
            </a:r>
          </a:p>
          <a:p>
            <a:r>
              <a:rPr lang="en-US" baseline="0" dirty="0" smtClean="0"/>
              <a:t>In advance it’s not even clear what the best set of categories are.</a:t>
            </a:r>
          </a:p>
          <a:p>
            <a:r>
              <a:rPr lang="en-US" baseline="0" dirty="0" smtClean="0"/>
              <a:t>Furthermore the set of important categories could change over time as new topics become more important.</a:t>
            </a:r>
          </a:p>
          <a:p>
            <a:r>
              <a:rPr lang="en-US" baseline="0" dirty="0" smtClean="0"/>
              <a:t>Or if we want to focus in on  a specific group of users, a different set of event categories might best </a:t>
            </a:r>
            <a:r>
              <a:rPr lang="en-US" baseline="0" dirty="0" err="1" smtClean="0"/>
              <a:t>desribe</a:t>
            </a:r>
            <a:r>
              <a:rPr lang="en-US" baseline="0" dirty="0" smtClean="0"/>
              <a:t> the data.</a:t>
            </a:r>
          </a:p>
          <a:p>
            <a:endParaRPr lang="en-US" dirty="0" smtClean="0"/>
          </a:p>
          <a:p>
            <a:endParaRPr lang="en-US" dirty="0" smtClean="0"/>
          </a:p>
          <a:p>
            <a:r>
              <a:rPr lang="en-US" dirty="0" smtClean="0"/>
              <a:t>*************************************************************************</a:t>
            </a:r>
          </a:p>
          <a:p>
            <a:endParaRPr lang="en-US" dirty="0" smtClean="0"/>
          </a:p>
          <a:p>
            <a:r>
              <a:rPr lang="en-US" dirty="0" smtClean="0"/>
              <a:t>Categorizing event</a:t>
            </a:r>
            <a:r>
              <a:rPr lang="en-US" baseline="0" dirty="0" smtClean="0"/>
              <a:t> open-domain events from twitter presents several challenges.  </a:t>
            </a:r>
          </a:p>
          <a:p>
            <a:endParaRPr lang="en-US" baseline="0" dirty="0" smtClean="0"/>
          </a:p>
          <a:p>
            <a:r>
              <a:rPr lang="en-US" baseline="0" dirty="0" smtClean="0"/>
              <a:t>Most importantly there is a huge variety of different types which are important to capture.  </a:t>
            </a:r>
          </a:p>
          <a:p>
            <a:endParaRPr lang="en-US" baseline="0" dirty="0" smtClean="0"/>
          </a:p>
          <a:p>
            <a:r>
              <a:rPr lang="en-US" baseline="0" dirty="0" smtClean="0"/>
              <a:t>In addition it’s not even clear </a:t>
            </a:r>
            <a:r>
              <a:rPr lang="en-US" baseline="0" dirty="0" err="1" smtClean="0"/>
              <a:t>apriori</a:t>
            </a:r>
            <a:r>
              <a:rPr lang="en-US" baseline="0" dirty="0" smtClean="0"/>
              <a:t> which set of event types are appropriate, and the set of important types could shift over time as different topics become more or less popular.</a:t>
            </a:r>
          </a:p>
          <a:p>
            <a:r>
              <a:rPr lang="en-US" baseline="0" dirty="0" smtClean="0"/>
              <a:t>Also for a specific group of users different types might be appropriate.</a:t>
            </a:r>
          </a:p>
        </p:txBody>
      </p:sp>
      <p:sp>
        <p:nvSpPr>
          <p:cNvPr id="4" name="Slide Number Placeholder 3"/>
          <p:cNvSpPr>
            <a:spLocks noGrp="1"/>
          </p:cNvSpPr>
          <p:nvPr>
            <p:ph type="sldNum" sz="quarter" idx="10"/>
          </p:nvPr>
        </p:nvSpPr>
        <p:spPr/>
        <p:txBody>
          <a:bodyPr/>
          <a:lstStyle/>
          <a:p>
            <a:fld id="{463BE883-F1E4-4C80-AE1F-B31143F9886D}" type="slidenum">
              <a:rPr lang="en-US" smtClean="0"/>
              <a:t>17</a:t>
            </a:fld>
            <a:endParaRPr lang="en-US"/>
          </a:p>
        </p:txBody>
      </p:sp>
    </p:spTree>
    <p:extLst>
      <p:ext uri="{BB962C8B-B14F-4D97-AF65-F5344CB8AC3E}">
        <p14:creationId xmlns:p14="http://schemas.microsoft.com/office/powerpoint/2010/main" val="91796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address these challenges we’re proposing an unsupervised approach to event-type</a:t>
            </a:r>
            <a:r>
              <a:rPr lang="en-US" baseline="0" dirty="0" smtClean="0"/>
              <a:t> induction based on latent variable models.</a:t>
            </a:r>
          </a:p>
          <a:p>
            <a:r>
              <a:rPr lang="en-US" baseline="0" dirty="0" smtClean="0"/>
              <a:t>This approach has a number of advantages, it’s able to automatically discover an appropriate set of event types which match the data.</a:t>
            </a:r>
          </a:p>
          <a:p>
            <a:r>
              <a:rPr lang="en-US" baseline="0" dirty="0" smtClean="0"/>
              <a:t>We don’t need to annotate any individual events in context.</a:t>
            </a:r>
          </a:p>
          <a:p>
            <a:r>
              <a:rPr lang="en-US" baseline="0" dirty="0" smtClean="0"/>
              <a:t>Further, we don’t need to commit to a specific set of event types in advance.  If we get some new data we can just re-run our model to find new types which best describe that data.</a:t>
            </a:r>
          </a:p>
          <a:p>
            <a:endParaRPr lang="en-US" dirty="0" smtClean="0"/>
          </a:p>
          <a:p>
            <a:endParaRPr lang="en-US" dirty="0" smtClean="0"/>
          </a:p>
          <a:p>
            <a:r>
              <a:rPr lang="en-US" dirty="0" smtClean="0"/>
              <a:t>***********************************************</a:t>
            </a:r>
          </a:p>
          <a:p>
            <a:endParaRPr lang="en-US" dirty="0" smtClean="0"/>
          </a:p>
          <a:p>
            <a:r>
              <a:rPr lang="en-US" dirty="0" smtClean="0"/>
              <a:t>To address these issues we’re proposing an</a:t>
            </a:r>
            <a:r>
              <a:rPr lang="en-US" baseline="0" dirty="0" smtClean="0"/>
              <a:t> approach to unsupervised event type induction based on latent variable models.</a:t>
            </a:r>
          </a:p>
          <a:p>
            <a:endParaRPr lang="en-US" baseline="0" dirty="0" smtClean="0"/>
          </a:p>
          <a:p>
            <a:r>
              <a:rPr lang="en-US" baseline="0" dirty="0" smtClean="0"/>
              <a:t>This approach has several advantages; we’re able to automatically induce an appropriate set of event types which match the data, there is no need for expensive annotation, we don’t need to commit to a specific set of event types in advance.</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18</a:t>
            </a:fld>
            <a:endParaRPr lang="en-US"/>
          </a:p>
        </p:txBody>
      </p:sp>
    </p:spTree>
    <p:extLst>
      <p:ext uri="{BB962C8B-B14F-4D97-AF65-F5344CB8AC3E}">
        <p14:creationId xmlns:p14="http://schemas.microsoft.com/office/powerpoint/2010/main" val="173586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these generative models work</a:t>
            </a:r>
            <a:r>
              <a:rPr lang="en-US" baseline="0" dirty="0" smtClean="0"/>
              <a:t> is we first make up a story about how our data was generated involving probabilities and hidden variables.</a:t>
            </a:r>
          </a:p>
          <a:p>
            <a:r>
              <a:rPr lang="en-US" baseline="0" dirty="0" smtClean="0"/>
              <a:t>Then we apply </a:t>
            </a:r>
            <a:r>
              <a:rPr lang="en-US" baseline="0" dirty="0" err="1" smtClean="0"/>
              <a:t>bayesian</a:t>
            </a:r>
            <a:r>
              <a:rPr lang="en-US" baseline="0" dirty="0" smtClean="0"/>
              <a:t> inference techniques to infer reasonable values for the hidden variables which tell us what the category of each event is in context.</a:t>
            </a:r>
            <a:endParaRPr lang="en-US" dirty="0" smtClean="0"/>
          </a:p>
          <a:p>
            <a:endParaRPr lang="en-US" dirty="0" smtClean="0"/>
          </a:p>
          <a:p>
            <a:r>
              <a:rPr lang="en-US" dirty="0" smtClean="0"/>
              <a:t>*********************************************</a:t>
            </a:r>
          </a:p>
          <a:p>
            <a:endParaRPr lang="en-US" dirty="0" smtClean="0"/>
          </a:p>
          <a:p>
            <a:r>
              <a:rPr lang="en-US" dirty="0" smtClean="0"/>
              <a:t>To address these issues we’re proposing an</a:t>
            </a:r>
            <a:r>
              <a:rPr lang="en-US" baseline="0" dirty="0" smtClean="0"/>
              <a:t> approach to unsupervised event type induction based on latent variable models.</a:t>
            </a:r>
          </a:p>
          <a:p>
            <a:endParaRPr lang="en-US" baseline="0" dirty="0" smtClean="0"/>
          </a:p>
          <a:p>
            <a:r>
              <a:rPr lang="en-US" baseline="0" dirty="0" smtClean="0"/>
              <a:t>This approach has several advantages; we’re able to automatically induce an appropriate set of event types which match the data, there is no need for expensive annotation, we don’t need to commit to a specific set of event types in advance.</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19</a:t>
            </a:fld>
            <a:endParaRPr lang="en-US"/>
          </a:p>
        </p:txBody>
      </p:sp>
    </p:spTree>
    <p:extLst>
      <p:ext uri="{BB962C8B-B14F-4D97-AF65-F5344CB8AC3E}">
        <p14:creationId xmlns:p14="http://schemas.microsoft.com/office/powerpoint/2010/main" val="1735861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walk through the generative story for our data.</a:t>
            </a:r>
          </a:p>
          <a:p>
            <a:r>
              <a:rPr lang="en-US" dirty="0" smtClean="0"/>
              <a:t>First we group together all tweets which mention the</a:t>
            </a:r>
            <a:r>
              <a:rPr lang="en-US" baseline="0" dirty="0" smtClean="0"/>
              <a:t> same event phrase.</a:t>
            </a:r>
          </a:p>
          <a:p>
            <a:r>
              <a:rPr lang="en-US" baseline="0" dirty="0" smtClean="0"/>
              <a:t>Next we’ll have a set of event types.  Each type has an associated probability distribution over named entities.</a:t>
            </a:r>
          </a:p>
          <a:p>
            <a:r>
              <a:rPr lang="en-US" baseline="0" dirty="0" smtClean="0"/>
              <a:t>For example we might have a type for product releases which assigns high probability to entities like MS, Samsung and iPhone, and similarly a type for politics and sports.</a:t>
            </a:r>
          </a:p>
          <a:p>
            <a:r>
              <a:rPr lang="en-US" baseline="0" dirty="0" smtClean="0"/>
              <a:t>Now for each event phrase, we’ll pick a random distribution over these types.</a:t>
            </a:r>
          </a:p>
          <a:p>
            <a:endParaRPr lang="en-US" dirty="0" smtClean="0"/>
          </a:p>
          <a:p>
            <a:endParaRPr lang="en-US" dirty="0" smtClean="0"/>
          </a:p>
          <a:p>
            <a:r>
              <a:rPr lang="en-US" dirty="0" smtClean="0"/>
              <a:t>******************************************************</a:t>
            </a:r>
          </a:p>
          <a:p>
            <a:endParaRPr lang="en-US" dirty="0" smtClean="0"/>
          </a:p>
          <a:p>
            <a:r>
              <a:rPr lang="en-US" dirty="0" smtClean="0"/>
              <a:t>OK, so how these generative models work is we make up a story</a:t>
            </a:r>
            <a:r>
              <a:rPr lang="en-US" baseline="0" dirty="0" smtClean="0"/>
              <a:t> about how our data was probabilistically generated involving hidden variables.</a:t>
            </a:r>
          </a:p>
          <a:p>
            <a:r>
              <a:rPr lang="en-US" baseline="0" dirty="0" smtClean="0"/>
              <a:t>Then we apply Bayesian inference techniques to infer reasonable values for the hidden variables, which tell us what the event types are and the category of each event in context.</a:t>
            </a:r>
          </a:p>
          <a:p>
            <a:r>
              <a:rPr lang="en-US" baseline="0" dirty="0" smtClean="0"/>
              <a:t>I think it will help to make it clear what’s going on here if I walk through the generative story in the context of our data.</a:t>
            </a:r>
            <a:endParaRPr lang="en-US" dirty="0" smtClean="0"/>
          </a:p>
          <a:p>
            <a:endParaRPr lang="en-US" dirty="0" smtClean="0"/>
          </a:p>
          <a:p>
            <a:r>
              <a:rPr lang="en-US" dirty="0" smtClean="0"/>
              <a:t>***********************************************************************</a:t>
            </a:r>
          </a:p>
          <a:p>
            <a:endParaRPr lang="en-US" dirty="0" smtClean="0"/>
          </a:p>
          <a:p>
            <a:r>
              <a:rPr lang="en-US" dirty="0" smtClean="0"/>
              <a:t>Our approach is based on Latent </a:t>
            </a:r>
            <a:r>
              <a:rPr lang="en-US" dirty="0" err="1" smtClean="0"/>
              <a:t>Dirichlet</a:t>
            </a:r>
            <a:r>
              <a:rPr lang="en-US" baseline="0" dirty="0" smtClean="0"/>
              <a:t> Allocation, so I’d like to give an intuitive explanation of the generative story for LDA in the context of our data to try and give an idea of what’s going on here.</a:t>
            </a:r>
          </a:p>
          <a:p>
            <a:r>
              <a:rPr lang="en-US" baseline="0" dirty="0" smtClean="0"/>
              <a:t>LDA is an admixture model for grouped data, so we’ll start by grouping together all tweets which mention the same event phrase.</a:t>
            </a:r>
          </a:p>
          <a:p>
            <a:r>
              <a:rPr lang="en-US" baseline="0" dirty="0" smtClean="0"/>
              <a:t>Next we’ll pick a set of types, each of which will have an associated probability distributions over named entities involved of events of the type.  </a:t>
            </a:r>
          </a:p>
          <a:p>
            <a:r>
              <a:rPr lang="en-US" baseline="0" dirty="0" smtClean="0"/>
              <a:t>So for example a type representing product releases might contain entities like Microsoft Samsung and the </a:t>
            </a:r>
            <a:r>
              <a:rPr lang="en-US" baseline="0" dirty="0" err="1" smtClean="0"/>
              <a:t>Iphone</a:t>
            </a:r>
            <a:r>
              <a:rPr lang="en-US" baseline="0" dirty="0" smtClean="0"/>
              <a:t>, and similarly we could have types representing political and sports events.</a:t>
            </a:r>
          </a:p>
          <a:p>
            <a:r>
              <a:rPr lang="en-US" baseline="0" dirty="0" smtClean="0"/>
              <a:t>Now for each event phrase in our data, we’ll pick a random probability distribution over these types.</a:t>
            </a:r>
            <a:endParaRPr lang="en-US" dirty="0" smtClean="0"/>
          </a:p>
          <a:p>
            <a:endParaRPr lang="en-US" dirty="0" smtClean="0"/>
          </a:p>
          <a:p>
            <a:r>
              <a:rPr lang="en-US" dirty="0" smtClean="0"/>
              <a:t>******************************************************************</a:t>
            </a:r>
          </a:p>
          <a:p>
            <a:endParaRPr lang="en-US" dirty="0" smtClean="0"/>
          </a:p>
          <a:p>
            <a:r>
              <a:rPr lang="en-US" dirty="0" smtClean="0"/>
              <a:t>I’d like </a:t>
            </a:r>
            <a:r>
              <a:rPr lang="en-US" baseline="0" dirty="0" smtClean="0"/>
              <a:t>to give some intuition about how this works by giving an intuitive explanation of Latent </a:t>
            </a:r>
            <a:r>
              <a:rPr lang="en-US" baseline="0" dirty="0" err="1" smtClean="0"/>
              <a:t>Dirichlet</a:t>
            </a:r>
            <a:r>
              <a:rPr lang="en-US" baseline="0" dirty="0" smtClean="0"/>
              <a:t> Allocation in the context of our data.</a:t>
            </a:r>
          </a:p>
          <a:p>
            <a:r>
              <a:rPr lang="en-US" dirty="0" smtClean="0"/>
              <a:t>LDA</a:t>
            </a:r>
            <a:r>
              <a:rPr lang="en-US" baseline="0" dirty="0" smtClean="0"/>
              <a:t> is an admixture model for grouped data, so we’ll start out by grouping together all tweets which mention the same event phrase (for example announce).</a:t>
            </a:r>
          </a:p>
          <a:p>
            <a:r>
              <a:rPr lang="en-US" baseline="0" dirty="0" smtClean="0"/>
              <a:t>Then we’ll pick a set of topics, where each topic has an associated probability distribution over named entities and dates, for example we might have a topic corresponding to product releases which assigns high probability to entities like Microsoft, Samsung, and the iPhone, a topic for politics and sports and so on.</a:t>
            </a:r>
          </a:p>
          <a:p>
            <a:r>
              <a:rPr lang="en-US" dirty="0" smtClean="0"/>
              <a:t>Next</a:t>
            </a:r>
            <a:r>
              <a:rPr lang="en-US" baseline="0" dirty="0" smtClean="0"/>
              <a:t> for each event phrase, we pick a distribution over these topics…</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20</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to</a:t>
            </a:r>
            <a:r>
              <a:rPr lang="en-US" baseline="0" dirty="0" smtClean="0"/>
              <a:t> generate each named entity in our data, we repeatedly draw a type from this distribution then pick an entity from the associated type distribution.</a:t>
            </a:r>
          </a:p>
          <a:p>
            <a:r>
              <a:rPr lang="en-US" baseline="0" dirty="0" smtClean="0"/>
              <a:t>Again this just describes the generative story for our model; we aren’t ever going to generate data in this way.</a:t>
            </a:r>
          </a:p>
          <a:p>
            <a:r>
              <a:rPr lang="en-US" baseline="0" dirty="0" smtClean="0"/>
              <a:t>Instead we’ll apply </a:t>
            </a:r>
            <a:r>
              <a:rPr lang="en-US" baseline="0" dirty="0" err="1" smtClean="0"/>
              <a:t>bayesian</a:t>
            </a:r>
            <a:r>
              <a:rPr lang="en-US" baseline="0" dirty="0" smtClean="0"/>
              <a:t> inference techniques to infer reasonable values for the hidden variables which tell us what the types are and what is the type of each entity in context.</a:t>
            </a:r>
          </a:p>
          <a:p>
            <a:endParaRPr lang="en-US" dirty="0" smtClean="0"/>
          </a:p>
          <a:p>
            <a:endParaRPr lang="en-US" dirty="0" smtClean="0"/>
          </a:p>
          <a:p>
            <a:r>
              <a:rPr lang="en-US" dirty="0" smtClean="0"/>
              <a:t>***********************************************************</a:t>
            </a:r>
          </a:p>
          <a:p>
            <a:endParaRPr lang="en-US" dirty="0" smtClean="0"/>
          </a:p>
          <a:p>
            <a:r>
              <a:rPr lang="en-US" dirty="0" smtClean="0"/>
              <a:t>Then</a:t>
            </a:r>
            <a:r>
              <a:rPr lang="en-US" baseline="0" dirty="0" smtClean="0"/>
              <a:t> for each named entity in our data, we first pick a type from this distribution, and then pick the entity from the associated type distribution.</a:t>
            </a:r>
          </a:p>
          <a:p>
            <a:endParaRPr lang="en-US" baseline="0" dirty="0" smtClean="0"/>
          </a:p>
          <a:p>
            <a:r>
              <a:rPr lang="en-US" baseline="0" dirty="0" smtClean="0"/>
              <a:t>In practice we’re not actually going to generate data in this way, but instead we’ll apply </a:t>
            </a:r>
            <a:r>
              <a:rPr lang="en-US" baseline="0" dirty="0" err="1" smtClean="0"/>
              <a:t>bayesian</a:t>
            </a:r>
            <a:r>
              <a:rPr lang="en-US" baseline="0" dirty="0" smtClean="0"/>
              <a:t> inference techniques to infer values for the hidden variables which will tell us:</a:t>
            </a:r>
          </a:p>
          <a:p>
            <a:pPr marL="228600" indent="-228600">
              <a:buAutoNum type="arabicPeriod"/>
            </a:pPr>
            <a:r>
              <a:rPr lang="en-US" baseline="0" dirty="0" smtClean="0"/>
              <a:t>What the event types are</a:t>
            </a:r>
          </a:p>
          <a:p>
            <a:pPr marL="228600" indent="-228600">
              <a:buAutoNum type="arabicPeriod"/>
            </a:pPr>
            <a:r>
              <a:rPr lang="en-US" baseline="0" dirty="0" smtClean="0"/>
              <a:t>The category of each event in context</a:t>
            </a:r>
          </a:p>
          <a:p>
            <a:endParaRPr lang="en-US" baseline="0" dirty="0" smtClean="0"/>
          </a:p>
          <a:p>
            <a:r>
              <a:rPr lang="en-US" baseline="0" dirty="0" smtClean="0"/>
              <a:t>*****************************************************************************</a:t>
            </a:r>
          </a:p>
          <a:p>
            <a:endParaRPr lang="en-US" baseline="0" dirty="0" smtClean="0"/>
          </a:p>
          <a:p>
            <a:r>
              <a:rPr lang="en-US" baseline="0" dirty="0" smtClean="0"/>
              <a:t>So this just describes the generative story for our data, of course we won’t generate data in this way, but instead given a set of observed event phrases and named entities, which co-occur together in tweets, we’ll apply </a:t>
            </a:r>
            <a:r>
              <a:rPr lang="en-US" baseline="0" dirty="0" err="1" smtClean="0"/>
              <a:t>bayesian</a:t>
            </a:r>
            <a:r>
              <a:rPr lang="en-US" baseline="0" dirty="0" smtClean="0"/>
              <a:t> inference techniques to infer values for the hidden variables which tell us what the event types are and also categorize the events in context.</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21</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here are a few experimental details before I show the results.</a:t>
            </a:r>
          </a:p>
          <a:p>
            <a:r>
              <a:rPr lang="en-US" dirty="0" smtClean="0"/>
              <a:t>We gathered about 65M</a:t>
            </a:r>
            <a:r>
              <a:rPr lang="en-US" baseline="0" dirty="0" smtClean="0"/>
              <a:t> entity-event-date tuples (basically the events from the calendar)</a:t>
            </a:r>
          </a:p>
          <a:p>
            <a:r>
              <a:rPr lang="en-US" baseline="0" dirty="0" smtClean="0"/>
              <a:t>For inference we used collapsed </a:t>
            </a:r>
            <a:r>
              <a:rPr lang="en-US" baseline="0" dirty="0" err="1" smtClean="0"/>
              <a:t>gibbs</a:t>
            </a:r>
            <a:r>
              <a:rPr lang="en-US" baseline="0" dirty="0" smtClean="0"/>
              <a:t> sampling which is a standard approach for these kinds of models.</a:t>
            </a:r>
          </a:p>
          <a:p>
            <a:r>
              <a:rPr lang="en-US" baseline="0" dirty="0" smtClean="0"/>
              <a:t>Actually we used a parallelized approach to sampling.</a:t>
            </a:r>
          </a:p>
          <a:p>
            <a:r>
              <a:rPr lang="en-US" baseline="0" dirty="0" smtClean="0"/>
              <a:t>Gibbs sampling is an inherently sequential </a:t>
            </a:r>
            <a:r>
              <a:rPr lang="en-US" baseline="0" dirty="0" err="1" smtClean="0"/>
              <a:t>proceedure</a:t>
            </a:r>
            <a:r>
              <a:rPr lang="en-US" baseline="0" dirty="0" smtClean="0"/>
              <a:t>, but there are some theoretical results which explain how the parallelization can be viewed as an approximation to the sequential </a:t>
            </a:r>
            <a:r>
              <a:rPr lang="en-US" baseline="0" dirty="0" err="1" smtClean="0"/>
              <a:t>proceedure</a:t>
            </a:r>
            <a:r>
              <a:rPr lang="en-US" baseline="0" dirty="0" smtClean="0"/>
              <a:t>.</a:t>
            </a:r>
          </a:p>
          <a:p>
            <a:r>
              <a:rPr lang="en-US" baseline="0" dirty="0" smtClean="0"/>
              <a:t>In practice we found this to work really well, and it lets us scale up to much larger datasets.</a:t>
            </a:r>
          </a:p>
          <a:p>
            <a:endParaRPr lang="en-US" dirty="0" smtClean="0"/>
          </a:p>
          <a:p>
            <a:endParaRPr lang="en-US" dirty="0" smtClean="0"/>
          </a:p>
          <a:p>
            <a:r>
              <a:rPr lang="en-US" dirty="0" smtClean="0"/>
              <a:t>****************************************************</a:t>
            </a:r>
          </a:p>
          <a:p>
            <a:endParaRPr lang="en-US" dirty="0" smtClean="0"/>
          </a:p>
          <a:p>
            <a:r>
              <a:rPr lang="en-US" dirty="0" smtClean="0"/>
              <a:t>OK, so here are a few experimental details</a:t>
            </a:r>
            <a:r>
              <a:rPr lang="en-US" baseline="0" dirty="0" smtClean="0"/>
              <a:t> before showing results</a:t>
            </a:r>
            <a:r>
              <a:rPr lang="en-US" dirty="0" smtClean="0"/>
              <a:t>…</a:t>
            </a:r>
          </a:p>
          <a:p>
            <a:r>
              <a:rPr lang="en-US" dirty="0" smtClean="0"/>
              <a:t>We</a:t>
            </a:r>
            <a:r>
              <a:rPr lang="en-US" baseline="0" dirty="0" smtClean="0"/>
              <a:t> gathered 65M events and inferred event types using collapsed Gibbs sampling.</a:t>
            </a:r>
          </a:p>
          <a:p>
            <a:r>
              <a:rPr lang="en-US" baseline="0" dirty="0" smtClean="0"/>
              <a:t>Actually we used a parallelized approximation to the Gibbs sampling procedure which allows us to scale up to more data, and we found to work well in practice.</a:t>
            </a:r>
          </a:p>
          <a:p>
            <a:r>
              <a:rPr lang="en-US" dirty="0" smtClean="0"/>
              <a:t>And</a:t>
            </a:r>
            <a:r>
              <a:rPr lang="en-US" baseline="0" dirty="0" smtClean="0"/>
              <a:t> we used 100 event types</a:t>
            </a:r>
          </a:p>
          <a:p>
            <a:endParaRPr lang="en-US" baseline="0" dirty="0" smtClean="0"/>
          </a:p>
          <a:p>
            <a:r>
              <a:rPr lang="en-US" baseline="0" dirty="0" smtClean="0"/>
              <a:t>--Parallelized approximation to </a:t>
            </a:r>
            <a:r>
              <a:rPr lang="en-US" baseline="0" dirty="0" err="1" smtClean="0"/>
              <a:t>gibbs</a:t>
            </a:r>
            <a:r>
              <a:rPr lang="en-US" baseline="0" dirty="0" smtClean="0"/>
              <a:t> sampling – Gibbs Sampling is an inherently sequential procedure – we’re throwing theoretical guarantees from MCMC out the window, but we do find this to work very well in practice, and there is some theoretical justification which explains that this process as an approximation to the true Gibbs sampler.</a:t>
            </a:r>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22</a:t>
            </a:fld>
            <a:endParaRPr lang="en-US"/>
          </a:p>
        </p:txBody>
      </p:sp>
    </p:spTree>
    <p:extLst>
      <p:ext uri="{BB962C8B-B14F-4D97-AF65-F5344CB8AC3E}">
        <p14:creationId xmlns:p14="http://schemas.microsoft.com/office/powerpoint/2010/main" val="1354126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examples of the types automatically discovered by our model</a:t>
            </a:r>
          </a:p>
          <a:p>
            <a:r>
              <a:rPr lang="en-US" dirty="0" smtClean="0"/>
              <a:t>I think these look pretty good.</a:t>
            </a:r>
          </a:p>
          <a:p>
            <a:r>
              <a:rPr lang="en-US" dirty="0" smtClean="0"/>
              <a:t>For example we</a:t>
            </a:r>
            <a:r>
              <a:rPr lang="en-US" baseline="0" dirty="0" smtClean="0"/>
              <a:t> can see a clear “sports” category which assigns high probability to event phrases like “tailgate, scrimmage, homecoming, regular season” and also to named entities like “</a:t>
            </a:r>
            <a:r>
              <a:rPr lang="en-US" baseline="0" dirty="0" err="1" smtClean="0"/>
              <a:t>espn</a:t>
            </a:r>
            <a:r>
              <a:rPr lang="en-US" baseline="0" dirty="0" smtClean="0"/>
              <a:t>, </a:t>
            </a:r>
            <a:r>
              <a:rPr lang="en-US" baseline="0" dirty="0" err="1" smtClean="0"/>
              <a:t>ncaa</a:t>
            </a:r>
            <a:r>
              <a:rPr lang="en-US" baseline="0" dirty="0" smtClean="0"/>
              <a:t>, tigers and eagles”.</a:t>
            </a:r>
          </a:p>
          <a:p>
            <a:r>
              <a:rPr lang="en-US" baseline="0" dirty="0" smtClean="0"/>
              <a:t>We also see a nice TV category which has event phrases like “new season, season finale, new episode” and also named entities such as “jersey shore, true blood and glee” and also TV networks like </a:t>
            </a:r>
            <a:r>
              <a:rPr lang="en-US" baseline="0" dirty="0" err="1" smtClean="0"/>
              <a:t>hbo</a:t>
            </a:r>
            <a:endParaRPr lang="en-US" baseline="0" dirty="0" smtClean="0"/>
          </a:p>
          <a:p>
            <a:endParaRPr lang="en-US" dirty="0" smtClean="0"/>
          </a:p>
          <a:p>
            <a:endParaRPr lang="en-US" dirty="0" smtClean="0"/>
          </a:p>
          <a:p>
            <a:r>
              <a:rPr lang="en-US" dirty="0" smtClean="0"/>
              <a:t>**************************************************************</a:t>
            </a:r>
          </a:p>
          <a:p>
            <a:endParaRPr lang="en-US" dirty="0" smtClean="0"/>
          </a:p>
          <a:p>
            <a:r>
              <a:rPr lang="en-US" dirty="0" smtClean="0"/>
              <a:t>Here are a few examples of event types automatically discovered</a:t>
            </a:r>
            <a:r>
              <a:rPr lang="en-US" baseline="0" dirty="0" smtClean="0"/>
              <a:t> by our model.  For example you can see a clear “sports” event which includes event words such as “tailgate”, “scrimmage”, “homecoming”, and entities such as “ESPN”, “NCAA”, “Tigers”, “Eagles”, etc…</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23</a:t>
            </a:fld>
            <a:endParaRPr lang="en-US"/>
          </a:p>
        </p:txBody>
      </p:sp>
    </p:spTree>
    <p:extLst>
      <p:ext uri="{BB962C8B-B14F-4D97-AF65-F5344CB8AC3E}">
        <p14:creationId xmlns:p14="http://schemas.microsoft.com/office/powerpoint/2010/main" val="324649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has revolutionized the way people communicate.</a:t>
            </a:r>
          </a:p>
          <a:p>
            <a:r>
              <a:rPr lang="en-US" baseline="0" dirty="0" smtClean="0"/>
              <a:t>-This has led to a flood of </a:t>
            </a:r>
            <a:r>
              <a:rPr lang="en-US" b="1" baseline="0" dirty="0" err="1" smtClean="0"/>
              <a:t>realtime</a:t>
            </a:r>
            <a:r>
              <a:rPr lang="en-US" baseline="0" dirty="0" smtClean="0"/>
              <a:t>, informal text available in electronic format, for example email, </a:t>
            </a:r>
            <a:r>
              <a:rPr lang="en-US" baseline="0" dirty="0" err="1" smtClean="0"/>
              <a:t>sms</a:t>
            </a:r>
            <a:r>
              <a:rPr lang="en-US" baseline="0" dirty="0" smtClean="0"/>
              <a:t>, twitter and also informal text generated in professional environments such as military field reports, or physicians notes.</a:t>
            </a:r>
          </a:p>
          <a:p>
            <a:r>
              <a:rPr lang="en-US" baseline="0" dirty="0" smtClean="0"/>
              <a:t>-From my perspective, the interesting thing about informal text is that the volume produced each day is much larger than the volume of formal text such as books or newspaper articles.</a:t>
            </a:r>
          </a:p>
          <a:p>
            <a:r>
              <a:rPr lang="en-US" baseline="0" dirty="0" smtClean="0"/>
              <a:t>-To make this a bit more concrete, if we were to take all the tweets written in a single day and print them into books, we would have a pile of books on the order of height of some of the highest buildings in the world.</a:t>
            </a:r>
          </a:p>
          <a:p>
            <a:r>
              <a:rPr lang="en-US" baseline="0" dirty="0" smtClean="0"/>
              <a:t>-Clearly no person can read through all these messages, motivating the need for automatic text processing techniques to extract and aggregate the most important information.</a:t>
            </a:r>
          </a:p>
          <a:p>
            <a:r>
              <a:rPr lang="en-US" baseline="0" dirty="0" smtClean="0"/>
              <a:t>-And there is a lot of important information that shows up first in informal text.  One famous example is this Twitter user who inadvertently live-tweeted the raid that killed OBL.</a:t>
            </a:r>
          </a:p>
          <a:p>
            <a:endParaRPr lang="en-US" dirty="0" smtClean="0"/>
          </a:p>
          <a:p>
            <a:r>
              <a:rPr lang="en-US" dirty="0" smtClean="0"/>
              <a:t>----------------------------------------------------------------------------</a:t>
            </a:r>
          </a:p>
          <a:p>
            <a:endParaRPr lang="en-US" dirty="0" smtClean="0"/>
          </a:p>
          <a:p>
            <a:r>
              <a:rPr lang="en-US" dirty="0" smtClean="0"/>
              <a:t>In</a:t>
            </a:r>
            <a:r>
              <a:rPr lang="en-US" baseline="0" dirty="0" smtClean="0"/>
              <a:t> the meantime, the internet has revolutionized how we communicate.  In the same way the printing press made it possible to broadly communicate ideas, the internet has made it possible for anyone to widely distribute information instantly and effortlessly.</a:t>
            </a:r>
          </a:p>
          <a:p>
            <a:endParaRPr lang="en-US" baseline="0" dirty="0" smtClean="0"/>
          </a:p>
          <a:p>
            <a:r>
              <a:rPr lang="en-US" baseline="0" dirty="0" smtClean="0"/>
              <a:t>The net effect of this is the availability in electronic format of huge volumes of informal text, including email, SMS, Twitter, Blogs, and even informal text generated in professional environments, for example physician’s narratives.</a:t>
            </a:r>
          </a:p>
          <a:p>
            <a:endParaRPr lang="en-US" baseline="0" dirty="0" smtClean="0"/>
          </a:p>
          <a:p>
            <a:r>
              <a:rPr lang="en-US" baseline="0" dirty="0" smtClean="0"/>
              <a:t>Compared to formal, published text such as newspaper articles or books, the volume of informal text generated every day is much larger.  To give a concrete demonstration of the scale of this, if we were to take all the Tweets written in a day, print them into books, and stack those books on top of </a:t>
            </a:r>
            <a:r>
              <a:rPr lang="en-US" baseline="0" dirty="0" err="1" smtClean="0"/>
              <a:t>eachother</a:t>
            </a:r>
            <a:r>
              <a:rPr lang="en-US" baseline="0" dirty="0" smtClean="0"/>
              <a:t>, this pile of books would have comparable height to some of the worlds tallest buildings.</a:t>
            </a:r>
          </a:p>
          <a:p>
            <a:endParaRPr lang="en-US" baseline="0" dirty="0" smtClean="0"/>
          </a:p>
          <a:p>
            <a:r>
              <a:rPr lang="en-US" baseline="0" dirty="0" smtClean="0"/>
              <a:t>Clearly no person can read and analyze all the informal text generated each day, so we really need automatic text-processing techniques to extract and aggregate the most important information.</a:t>
            </a:r>
            <a:endParaRPr lang="en-US" dirty="0" smtClean="0"/>
          </a:p>
          <a:p>
            <a:endParaRPr lang="en-US" dirty="0" smtClean="0"/>
          </a:p>
          <a:p>
            <a:r>
              <a:rPr lang="en-US" dirty="0" smtClean="0"/>
              <a:t>---------------------------------------------------</a:t>
            </a:r>
          </a:p>
          <a:p>
            <a:r>
              <a:rPr lang="en-US" dirty="0" smtClean="0"/>
              <a:t>Pre-internet communication</a:t>
            </a:r>
            <a:r>
              <a:rPr lang="en-US" baseline="0" dirty="0" smtClean="0"/>
              <a:t> model:</a:t>
            </a:r>
          </a:p>
          <a:p>
            <a:r>
              <a:rPr lang="en-US" baseline="0" dirty="0" smtClean="0"/>
              <a:t>-A few people publish media (e.g. newspapers), which are then broadcast to the masses</a:t>
            </a:r>
          </a:p>
          <a:p>
            <a:r>
              <a:rPr lang="en-US" baseline="0" dirty="0" smtClean="0"/>
              <a:t>Post-internet communication:</a:t>
            </a:r>
          </a:p>
          <a:p>
            <a:r>
              <a:rPr lang="en-US" baseline="0" dirty="0" smtClean="0"/>
              <a:t>-Everybody can broadcast information</a:t>
            </a:r>
          </a:p>
          <a:p>
            <a:r>
              <a:rPr lang="en-US" baseline="0" dirty="0" smtClean="0"/>
              <a:t>-Leads to greater availability of information</a:t>
            </a:r>
          </a:p>
          <a:p>
            <a:r>
              <a:rPr lang="en-US" baseline="0" dirty="0" smtClean="0"/>
              <a:t>-Information overload…</a:t>
            </a:r>
          </a:p>
          <a:p>
            <a:endParaRPr lang="en-US" baseline="0" dirty="0" smtClean="0"/>
          </a:p>
          <a:p>
            <a:r>
              <a:rPr lang="en-US" dirty="0" smtClean="0"/>
              <a:t>If</a:t>
            </a:r>
            <a:r>
              <a:rPr lang="en-US" baseline="0" dirty="0" smtClean="0"/>
              <a:t> you take all the tweets written each day, print them in books, and stack those books on top of </a:t>
            </a:r>
            <a:r>
              <a:rPr lang="en-US" baseline="0" dirty="0" err="1" smtClean="0"/>
              <a:t>eachother</a:t>
            </a:r>
            <a:r>
              <a:rPr lang="en-US" baseline="0" dirty="0" smtClean="0"/>
              <a:t>, it is comparable to the height of the world’s tallest buildings.</a:t>
            </a:r>
          </a:p>
          <a:p>
            <a:r>
              <a:rPr lang="en-US" baseline="0" dirty="0" smtClean="0"/>
              <a:t>Clearly nobody can read all the tweets written daily and analyze this information.</a:t>
            </a:r>
          </a:p>
          <a:p>
            <a:r>
              <a:rPr lang="en-US" baseline="0" dirty="0" smtClean="0"/>
              <a:t>-Really need some automated text processing techniques to extract and aggregate the most important information.</a:t>
            </a:r>
          </a:p>
          <a:p>
            <a:endParaRPr lang="en-US" baseline="0" dirty="0" smtClean="0"/>
          </a:p>
          <a:p>
            <a:r>
              <a:rPr lang="en-US" baseline="0" dirty="0" smtClean="0"/>
              <a:t>Twitter is just one example of the flood of informal text, others include text messages, transcripts from legal cases, physician’s narratives from EMRs.  In this talk I will focus specifically on the informal text found in Twitter, but in future work, I am interested in exploring these other domains.</a:t>
            </a:r>
          </a:p>
          <a:p>
            <a:endParaRPr lang="en-US" dirty="0" smtClean="0"/>
          </a:p>
          <a:p>
            <a:r>
              <a:rPr lang="en-US" dirty="0" smtClean="0"/>
              <a:t>Dan: start with this slide…</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a:t>
            </a:fld>
            <a:endParaRPr lang="en-US"/>
          </a:p>
        </p:txBody>
      </p:sp>
    </p:spTree>
    <p:extLst>
      <p:ext uri="{BB962C8B-B14F-4D97-AF65-F5344CB8AC3E}">
        <p14:creationId xmlns:p14="http://schemas.microsoft.com/office/powerpoint/2010/main" val="475464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evaluated how well our</a:t>
            </a:r>
            <a:r>
              <a:rPr lang="en-US" baseline="0" dirty="0" smtClean="0"/>
              <a:t> event type model can categorize events in context.</a:t>
            </a:r>
          </a:p>
          <a:p>
            <a:r>
              <a:rPr lang="en-US" baseline="0" dirty="0" smtClean="0"/>
              <a:t>Here I’m showing a precision/recall curve compared against a supervised baseline.</a:t>
            </a:r>
          </a:p>
          <a:p>
            <a:r>
              <a:rPr lang="en-US" baseline="0" dirty="0" smtClean="0"/>
              <a:t>You can see that by using large amounts of unlabeled data we’re able to do much better.</a:t>
            </a:r>
            <a:endParaRPr lang="en-US" dirty="0" smtClean="0"/>
          </a:p>
          <a:p>
            <a:endParaRPr lang="en-US" dirty="0" smtClean="0"/>
          </a:p>
          <a:p>
            <a:r>
              <a:rPr lang="en-US" dirty="0" smtClean="0"/>
              <a:t>****************************************************</a:t>
            </a:r>
          </a:p>
          <a:p>
            <a:endParaRPr lang="en-US" dirty="0" smtClean="0"/>
          </a:p>
          <a:p>
            <a:endParaRPr lang="en-US" dirty="0" smtClean="0"/>
          </a:p>
          <a:p>
            <a:r>
              <a:rPr lang="en-US" dirty="0" smtClean="0"/>
              <a:t>Here I’m showing</a:t>
            </a:r>
            <a:r>
              <a:rPr lang="en-US" baseline="0" dirty="0" smtClean="0"/>
              <a:t> precision recall curves for event type categorization.  As you can see our approach is doing much better than the supervised baseline, since it’s able to use large amounts of unlabeled data whereas the supervised baseline only has access to 500 labeled examples.</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24</a:t>
            </a:fld>
            <a:endParaRPr lang="en-US"/>
          </a:p>
        </p:txBody>
      </p:sp>
    </p:spTree>
    <p:extLst>
      <p:ext uri="{BB962C8B-B14F-4D97-AF65-F5344CB8AC3E}">
        <p14:creationId xmlns:p14="http://schemas.microsoft.com/office/powerpoint/2010/main" val="258162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this </a:t>
            </a:r>
            <a:r>
              <a:rPr lang="en-US" dirty="0" err="1" smtClean="0"/>
              <a:t>unsupervied</a:t>
            </a:r>
            <a:r>
              <a:rPr lang="en-US" dirty="0" smtClean="0"/>
              <a:t> approach to learning has a number of</a:t>
            </a:r>
            <a:r>
              <a:rPr lang="en-US" baseline="0" dirty="0" smtClean="0"/>
              <a:t> advantages.</a:t>
            </a:r>
          </a:p>
          <a:p>
            <a:r>
              <a:rPr lang="en-US" baseline="0" dirty="0" smtClean="0"/>
              <a:t>It lets us scale up to large unlabeled datasets, and is agnostic to the correct set of categories.</a:t>
            </a:r>
          </a:p>
          <a:p>
            <a:r>
              <a:rPr lang="en-US" baseline="0" dirty="0" smtClean="0"/>
              <a:t>An interesting question is what to do in the situation where we have access to large amounts of structured data, for example from Wikipedia or Freebase.</a:t>
            </a:r>
          </a:p>
          <a:p>
            <a:r>
              <a:rPr lang="en-US" baseline="0" dirty="0" smtClean="0"/>
              <a:t>This is the case for the named entity categorization task, we can easily get large lists of named entities and their types.</a:t>
            </a:r>
          </a:p>
          <a:p>
            <a:r>
              <a:rPr lang="en-US" baseline="0" dirty="0" smtClean="0"/>
              <a:t>A popular approach to leveraging large quantities of structured data and unlabeled text is Distant Supervision, so we decided to look at distant supervision in the context of this named entity categorization task.</a:t>
            </a:r>
          </a:p>
          <a:p>
            <a:endParaRPr lang="en-US" dirty="0" smtClean="0"/>
          </a:p>
          <a:p>
            <a:endParaRPr lang="en-US" dirty="0" smtClean="0"/>
          </a:p>
          <a:p>
            <a:r>
              <a:rPr lang="en-US" dirty="0" smtClean="0"/>
              <a:t>*************************************************</a:t>
            </a:r>
          </a:p>
          <a:p>
            <a:endParaRPr lang="en-US" dirty="0" smtClean="0"/>
          </a:p>
          <a:p>
            <a:r>
              <a:rPr lang="en-US" dirty="0" smtClean="0"/>
              <a:t>**** PROBLEM AREA</a:t>
            </a:r>
            <a:r>
              <a:rPr lang="en-US" baseline="0" dirty="0" smtClean="0"/>
              <a:t> *****</a:t>
            </a:r>
            <a:endParaRPr lang="en-US" dirty="0" smtClean="0"/>
          </a:p>
          <a:p>
            <a:endParaRPr lang="en-US" dirty="0" smtClean="0"/>
          </a:p>
          <a:p>
            <a:r>
              <a:rPr lang="en-US" dirty="0" smtClean="0"/>
              <a:t>-This unsupervised approach is great, because</a:t>
            </a:r>
            <a:r>
              <a:rPr lang="en-US" baseline="0" dirty="0" smtClean="0"/>
              <a:t> it lets us scale up to large (unlabeled) datasets, and allows us to remain agnostic to the correct set of categories in the data.</a:t>
            </a:r>
          </a:p>
          <a:p>
            <a:r>
              <a:rPr lang="en-US" dirty="0" smtClean="0"/>
              <a:t>-An important question is what to do in situations where we have large structured datasets available (e.g. Freebase/Wikipedia)</a:t>
            </a:r>
          </a:p>
          <a:p>
            <a:r>
              <a:rPr lang="en-US" dirty="0" smtClean="0"/>
              <a:t>-One</a:t>
            </a:r>
            <a:r>
              <a:rPr lang="en-US" baseline="0" dirty="0" smtClean="0"/>
              <a:t> popular approach to using structured data to train relation extractors without labeled data is Distant supervision</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25</a:t>
            </a:fld>
            <a:endParaRPr lang="en-US"/>
          </a:p>
        </p:txBody>
      </p:sp>
    </p:spTree>
    <p:extLst>
      <p:ext uri="{BB962C8B-B14F-4D97-AF65-F5344CB8AC3E}">
        <p14:creationId xmlns:p14="http://schemas.microsoft.com/office/powerpoint/2010/main" val="201126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Classifying named entities on Twitter is also challenging, because there many different types of entities people talk about, for example</a:t>
            </a:r>
            <a:r>
              <a:rPr lang="en-US" baseline="0" dirty="0" smtClean="0"/>
              <a:t> bands, movies, products and so on.</a:t>
            </a:r>
          </a:p>
          <a:p>
            <a:r>
              <a:rPr lang="en-US" dirty="0" smtClean="0"/>
              <a:t>Many</a:t>
            </a:r>
            <a:r>
              <a:rPr lang="en-US" baseline="0" dirty="0" smtClean="0"/>
              <a:t> of these categories are relatively infrequent, so even in a large manually annotated training dataset we will have few labeled examples.</a:t>
            </a:r>
          </a:p>
          <a:p>
            <a:r>
              <a:rPr lang="en-US" baseline="0" dirty="0" smtClean="0"/>
              <a:t>For this reason I think we can’t just rely on supervised learning in this situation.</a:t>
            </a:r>
            <a:endParaRPr lang="en-US" dirty="0" smtClean="0"/>
          </a:p>
          <a:p>
            <a:endParaRPr lang="en-US" dirty="0" smtClean="0"/>
          </a:p>
          <a:p>
            <a:r>
              <a:rPr lang="en-US" dirty="0" smtClean="0"/>
              <a:t>************************************************************</a:t>
            </a:r>
          </a:p>
          <a:p>
            <a:endParaRPr lang="en-US" dirty="0" smtClean="0"/>
          </a:p>
          <a:p>
            <a:r>
              <a:rPr lang="en-US" dirty="0" smtClean="0"/>
              <a:t>Classifying named entities in tweets is a challenging task for two reasons:</a:t>
            </a:r>
          </a:p>
          <a:p>
            <a:pPr marL="228600" indent="-228600">
              <a:buAutoNum type="arabicPeriod"/>
            </a:pPr>
            <a:r>
              <a:rPr lang="en-US" dirty="0" smtClean="0"/>
              <a:t>There are</a:t>
            </a:r>
            <a:r>
              <a:rPr lang="en-US" baseline="0" dirty="0" smtClean="0"/>
              <a:t> many distinctive and infrequent types, for example bands, movies, products etc…  We’d really like to use a more fine-grained classification than the standard Person/Location/Organization</a:t>
            </a:r>
          </a:p>
          <a:p>
            <a:pPr marL="228600" indent="-228600">
              <a:buAutoNum type="arabicPeriod"/>
            </a:pPr>
            <a:r>
              <a:rPr lang="en-US" baseline="0" dirty="0" smtClean="0"/>
              <a:t>Secondly tweets are often very terse, without enough context to determine an entity’s type.  For example here it would be very difficult to know what type of entity “KKTNY” is referring to without any background knowledge</a:t>
            </a:r>
            <a:endParaRPr lang="en-US" dirty="0" smtClean="0"/>
          </a:p>
          <a:p>
            <a:r>
              <a:rPr lang="en-US" dirty="0" smtClean="0"/>
              <a:t>-----------------</a:t>
            </a:r>
          </a:p>
          <a:p>
            <a:r>
              <a:rPr lang="en-US" dirty="0" smtClean="0"/>
              <a:t>Classifying</a:t>
            </a:r>
            <a:r>
              <a:rPr lang="en-US" baseline="0" dirty="0" smtClean="0"/>
              <a:t> Named Entities in Tweets is also a challenging task.</a:t>
            </a:r>
          </a:p>
          <a:p>
            <a:pPr marL="228600" indent="-228600">
              <a:buAutoNum type="arabicPeriod"/>
            </a:pPr>
            <a:r>
              <a:rPr lang="en-US" baseline="0" dirty="0" smtClean="0"/>
              <a:t>Many distinctive infrequent types</a:t>
            </a:r>
          </a:p>
          <a:p>
            <a:pPr marL="228600" indent="-228600">
              <a:buAutoNum type="arabicPeriod"/>
            </a:pPr>
            <a:r>
              <a:rPr lang="en-US" baseline="0" dirty="0" smtClean="0"/>
              <a:t>Tweets are often very terse</a:t>
            </a:r>
          </a:p>
          <a:p>
            <a:pPr marL="685800" lvl="1" indent="-228600">
              <a:buAutoNum type="arabicPeriod"/>
            </a:pPr>
            <a:r>
              <a:rPr lang="en-US" baseline="0" dirty="0" smtClean="0"/>
              <a:t>For example, without any background knowledge it would be very difficult to know what type of entity “KKTNY” is referring to.</a:t>
            </a:r>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26</a:t>
            </a:fld>
            <a:endParaRPr lang="en-US"/>
          </a:p>
        </p:txBody>
      </p:sp>
    </p:spTree>
    <p:extLst>
      <p:ext uri="{BB962C8B-B14F-4D97-AF65-F5344CB8AC3E}">
        <p14:creationId xmlns:p14="http://schemas.microsoft.com/office/powerpoint/2010/main" val="77496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challenge is that tweets are often very</a:t>
            </a:r>
            <a:r>
              <a:rPr lang="en-US" baseline="0" dirty="0" smtClean="0"/>
              <a:t> terse, and lack enough context to determine the types of the entities they mention.</a:t>
            </a:r>
          </a:p>
          <a:p>
            <a:r>
              <a:rPr lang="en-US" baseline="0" dirty="0" smtClean="0"/>
              <a:t>For example in this instance it’s very hard to tell what kind of entity KKTNY is referring to without some additional background information.</a:t>
            </a:r>
            <a:endParaRPr lang="en-US" dirty="0" smtClean="0"/>
          </a:p>
          <a:p>
            <a:endParaRPr lang="en-US" dirty="0" smtClean="0"/>
          </a:p>
          <a:p>
            <a:r>
              <a:rPr lang="en-US" dirty="0" smtClean="0"/>
              <a:t>********************************************</a:t>
            </a:r>
          </a:p>
          <a:p>
            <a:endParaRPr lang="en-US" dirty="0" smtClean="0"/>
          </a:p>
          <a:p>
            <a:r>
              <a:rPr lang="en-US" dirty="0" smtClean="0"/>
              <a:t>Classifying named entities in tweets is a challenging task for two reasons:</a:t>
            </a:r>
          </a:p>
          <a:p>
            <a:pPr marL="228600" indent="-228600">
              <a:buAutoNum type="arabicPeriod"/>
            </a:pPr>
            <a:r>
              <a:rPr lang="en-US" dirty="0" smtClean="0"/>
              <a:t>There are</a:t>
            </a:r>
            <a:r>
              <a:rPr lang="en-US" baseline="0" dirty="0" smtClean="0"/>
              <a:t> many distinctive and infrequent types, for example bands, movies, products etc…  We’d really like to use a more fine-grained classification than the standard Person/Location/Organization</a:t>
            </a:r>
          </a:p>
          <a:p>
            <a:pPr marL="228600" indent="-228600">
              <a:buAutoNum type="arabicPeriod"/>
            </a:pPr>
            <a:r>
              <a:rPr lang="en-US" baseline="0" dirty="0" smtClean="0"/>
              <a:t>Secondly tweets are often very terse, without enough context to determine an entity’s type.  For example here it would be very difficult to know what type of entity “KKTNY” is referring to without any background knowledge</a:t>
            </a:r>
            <a:endParaRPr lang="en-US" dirty="0" smtClean="0"/>
          </a:p>
          <a:p>
            <a:r>
              <a:rPr lang="en-US" dirty="0" smtClean="0"/>
              <a:t>-----------------</a:t>
            </a:r>
          </a:p>
          <a:p>
            <a:r>
              <a:rPr lang="en-US" dirty="0" smtClean="0"/>
              <a:t>Classifying</a:t>
            </a:r>
            <a:r>
              <a:rPr lang="en-US" baseline="0" dirty="0" smtClean="0"/>
              <a:t> Named Entities in Tweets is also a challenging task.</a:t>
            </a:r>
          </a:p>
          <a:p>
            <a:pPr marL="228600" indent="-228600">
              <a:buAutoNum type="arabicPeriod"/>
            </a:pPr>
            <a:r>
              <a:rPr lang="en-US" baseline="0" dirty="0" smtClean="0"/>
              <a:t>Many distinctive infrequent types</a:t>
            </a:r>
          </a:p>
          <a:p>
            <a:pPr marL="228600" indent="-228600">
              <a:buAutoNum type="arabicPeriod"/>
            </a:pPr>
            <a:r>
              <a:rPr lang="en-US" baseline="0" dirty="0" smtClean="0"/>
              <a:t>Tweets are often very terse</a:t>
            </a:r>
          </a:p>
          <a:p>
            <a:pPr marL="685800" lvl="1" indent="-228600">
              <a:buAutoNum type="arabicPeriod"/>
            </a:pPr>
            <a:r>
              <a:rPr lang="en-US" baseline="0" dirty="0" smtClean="0"/>
              <a:t>For example, without any background knowledge it would be very difficult to know what type of entity “KKTNY” is referring to.</a:t>
            </a:r>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27</a:t>
            </a:fld>
            <a:endParaRPr lang="en-US"/>
          </a:p>
        </p:txBody>
      </p:sp>
    </p:spTree>
    <p:extLst>
      <p:ext uri="{BB962C8B-B14F-4D97-AF65-F5344CB8AC3E}">
        <p14:creationId xmlns:p14="http://schemas.microsoft.com/office/powerpoint/2010/main" val="77496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address both of these challenges,</a:t>
            </a:r>
            <a:r>
              <a:rPr lang="en-US" baseline="0" dirty="0" smtClean="0"/>
              <a:t> we’re proposing a weakly supervised approach to named entity categorization which uses large lists of named entities and their types as a distant source of supervision.</a:t>
            </a:r>
          </a:p>
          <a:p>
            <a:r>
              <a:rPr lang="en-US" baseline="0" dirty="0" smtClean="0"/>
              <a:t>Of course we can’t simply look up a named entity to figure out it’s type in context, for example if we look up “China” in FB, we see that it could refer to a country, a band, there are several people named “China”, or a film.</a:t>
            </a:r>
            <a:endParaRPr lang="en-US" dirty="0" smtClean="0"/>
          </a:p>
          <a:p>
            <a:endParaRPr lang="en-US" dirty="0" smtClean="0"/>
          </a:p>
          <a:p>
            <a:r>
              <a:rPr lang="en-US" dirty="0" smtClean="0"/>
              <a:t>**************************************************************</a:t>
            </a:r>
          </a:p>
          <a:p>
            <a:endParaRPr lang="en-US" dirty="0" smtClean="0"/>
          </a:p>
          <a:p>
            <a:r>
              <a:rPr lang="en-US" dirty="0" smtClean="0"/>
              <a:t>TODO: describe</a:t>
            </a:r>
            <a:r>
              <a:rPr lang="en-US" baseline="0" dirty="0" smtClean="0"/>
              <a:t> freebase…</a:t>
            </a:r>
          </a:p>
          <a:p>
            <a:r>
              <a:rPr lang="en-US" baseline="0" dirty="0" smtClean="0"/>
              <a:t>TODO: confusing: previous systems do disambiguation???</a:t>
            </a:r>
          </a:p>
          <a:p>
            <a:endParaRPr lang="en-US" dirty="0" smtClean="0"/>
          </a:p>
          <a:p>
            <a:r>
              <a:rPr lang="en-US" dirty="0" smtClean="0"/>
              <a:t>-------------------------------------------</a:t>
            </a:r>
          </a:p>
          <a:p>
            <a:endParaRPr lang="en-US" dirty="0" smtClean="0"/>
          </a:p>
          <a:p>
            <a:r>
              <a:rPr lang="en-US" dirty="0" smtClean="0"/>
              <a:t>To solve both these problems we</a:t>
            </a:r>
            <a:r>
              <a:rPr lang="en-US" baseline="0" dirty="0" smtClean="0"/>
              <a:t>’re proposing a weakly supervised approach to classification, using large dictionaries of named entities as a source of distant supervision</a:t>
            </a:r>
          </a:p>
          <a:p>
            <a:endParaRPr lang="en-US" baseline="0" dirty="0" smtClean="0"/>
          </a:p>
          <a:p>
            <a:r>
              <a:rPr lang="en-US" baseline="0" dirty="0" smtClean="0"/>
              <a:t>Of course we can’t simply look up an entity to classify it’s type, for example if we look up “china” in FB, we see it could refer to a country, a band, there’s also a person </a:t>
            </a:r>
            <a:r>
              <a:rPr lang="en-US" baseline="0" dirty="0" err="1" smtClean="0"/>
              <a:t>who’se</a:t>
            </a:r>
            <a:endParaRPr lang="en-US" baseline="0" dirty="0" smtClean="0"/>
          </a:p>
          <a:p>
            <a:r>
              <a:rPr lang="en-US" baseline="0" dirty="0" smtClean="0"/>
              <a:t>Name happens to be “china”, and so on.</a:t>
            </a:r>
          </a:p>
          <a:p>
            <a:endParaRPr lang="en-US" baseline="0" dirty="0" smtClean="0"/>
          </a:p>
          <a:p>
            <a:r>
              <a:rPr lang="en-US" baseline="0" dirty="0" smtClean="0"/>
              <a:t>So we need some way to disambiguate between these different possibilities</a:t>
            </a:r>
          </a:p>
          <a:p>
            <a:endParaRPr lang="en-US" baseline="0" dirty="0" smtClean="0"/>
          </a:p>
          <a:p>
            <a:r>
              <a:rPr lang="en-US" dirty="0" smtClean="0"/>
              <a:t>--------------------------------------------</a:t>
            </a:r>
          </a:p>
          <a:p>
            <a:r>
              <a:rPr lang="en-US" dirty="0" smtClean="0"/>
              <a:t>To solve both these problems, we use a weakly supervised approach to classification.</a:t>
            </a:r>
          </a:p>
          <a:p>
            <a:r>
              <a:rPr lang="en-US" baseline="0" dirty="0" smtClean="0"/>
              <a:t>	-Use lots of unlabeled data (plenty of examples for infrequent types)</a:t>
            </a:r>
          </a:p>
          <a:p>
            <a:r>
              <a:rPr lang="en-US" baseline="0" dirty="0" smtClean="0"/>
              <a:t>	-Share information about a types mention across contexts (helps deal with terseness)</a:t>
            </a:r>
          </a:p>
          <a:p>
            <a:r>
              <a:rPr lang="en-US" baseline="0" dirty="0" smtClean="0"/>
              <a:t>Use Freebase type lists as a source of supervision</a:t>
            </a:r>
          </a:p>
          <a:p>
            <a:r>
              <a:rPr lang="en-US" baseline="0" dirty="0" smtClean="0"/>
              <a:t>	Problem: entity mentions are highly ambiguous (often belong to many types)</a:t>
            </a:r>
          </a:p>
          <a:p>
            <a:r>
              <a:rPr lang="en-US" baseline="0" dirty="0" smtClean="0"/>
              <a:t>	Example: china</a:t>
            </a:r>
          </a:p>
          <a:p>
            <a:r>
              <a:rPr lang="en-US" baseline="0" dirty="0" smtClean="0"/>
              <a:t>Need some way to disambiguate types</a:t>
            </a:r>
          </a:p>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28</a:t>
            </a:fld>
            <a:endParaRPr lang="en-US"/>
          </a:p>
        </p:txBody>
      </p:sp>
    </p:spTree>
    <p:extLst>
      <p:ext uri="{BB962C8B-B14F-4D97-AF65-F5344CB8AC3E}">
        <p14:creationId xmlns:p14="http://schemas.microsoft.com/office/powerpoint/2010/main" val="313478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some way to disambiguate between these </a:t>
            </a:r>
            <a:r>
              <a:rPr lang="en-US" dirty="0" err="1" smtClean="0"/>
              <a:t>posibilities</a:t>
            </a:r>
            <a:r>
              <a:rPr lang="en-US" dirty="0" smtClean="0"/>
              <a:t>.</a:t>
            </a:r>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29</a:t>
            </a:fld>
            <a:endParaRPr lang="en-US"/>
          </a:p>
        </p:txBody>
      </p:sp>
    </p:spTree>
    <p:extLst>
      <p:ext uri="{BB962C8B-B14F-4D97-AF65-F5344CB8AC3E}">
        <p14:creationId xmlns:p14="http://schemas.microsoft.com/office/powerpoint/2010/main" val="313478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 we’re proposing</a:t>
            </a:r>
            <a:r>
              <a:rPr lang="en-US" baseline="0" dirty="0" smtClean="0"/>
              <a:t> a new approach to distant supervision based on latent variable models.</a:t>
            </a:r>
          </a:p>
          <a:p>
            <a:r>
              <a:rPr lang="en-US" baseline="0" dirty="0" smtClean="0"/>
              <a:t>Like I alluded to on the previous slide, just applying distant supervision directly to this problem doesn’t work because the training data is too ambiguous.</a:t>
            </a:r>
          </a:p>
          <a:p>
            <a:r>
              <a:rPr lang="en-US" baseline="0" dirty="0" smtClean="0"/>
              <a:t>Instead we’re proposing to use an approach based on constrained latent variable models, similar to </a:t>
            </a:r>
            <a:r>
              <a:rPr lang="en-US" baseline="0" dirty="0" err="1" smtClean="0"/>
              <a:t>LabeledLDA</a:t>
            </a:r>
            <a:r>
              <a:rPr lang="en-US" baseline="0" dirty="0" smtClean="0"/>
              <a:t>, which is a model for labeled document collections.</a:t>
            </a:r>
          </a:p>
          <a:p>
            <a:r>
              <a:rPr lang="en-US" baseline="0" dirty="0" smtClean="0"/>
              <a:t>In this case we’re using constrained topic models for weakly supervised named entity categorization.</a:t>
            </a:r>
            <a:endParaRPr lang="en-US" dirty="0" smtClean="0"/>
          </a:p>
          <a:p>
            <a:endParaRPr lang="en-US" dirty="0" smtClean="0"/>
          </a:p>
          <a:p>
            <a:r>
              <a:rPr lang="en-US" dirty="0" smtClean="0"/>
              <a:t>****************************************************</a:t>
            </a:r>
          </a:p>
          <a:p>
            <a:endParaRPr lang="en-US" dirty="0" smtClean="0"/>
          </a:p>
          <a:p>
            <a:r>
              <a:rPr lang="en-US" dirty="0" smtClean="0"/>
              <a:t>TODO:</a:t>
            </a:r>
            <a:r>
              <a:rPr lang="en-US" baseline="0" dirty="0" smtClean="0"/>
              <a:t> relationship to </a:t>
            </a:r>
            <a:r>
              <a:rPr lang="en-US" baseline="0" dirty="0" err="1" smtClean="0"/>
              <a:t>LabeledLDA</a:t>
            </a:r>
            <a:r>
              <a:rPr lang="en-US" baseline="0" dirty="0" smtClean="0"/>
              <a:t>:</a:t>
            </a:r>
          </a:p>
          <a:p>
            <a:r>
              <a:rPr lang="en-US" baseline="0" dirty="0" smtClean="0"/>
              <a:t>We’re proposing an approach which uses the Freebase dictionaries as constraints in the model</a:t>
            </a:r>
          </a:p>
          <a:p>
            <a:r>
              <a:rPr lang="en-US" baseline="0" dirty="0" smtClean="0"/>
              <a:t>This is similar to </a:t>
            </a:r>
            <a:r>
              <a:rPr lang="en-US" baseline="0" dirty="0" err="1" smtClean="0"/>
              <a:t>LabeledLDA</a:t>
            </a:r>
            <a:r>
              <a:rPr lang="en-US" baseline="0" dirty="0" smtClean="0"/>
              <a:t> which uses constrained topic models to model collections of labeled documents</a:t>
            </a:r>
          </a:p>
          <a:p>
            <a:r>
              <a:rPr lang="en-US" baseline="0" dirty="0" smtClean="0"/>
              <a:t>Here we’re using a similar method for categorizing named entities.</a:t>
            </a:r>
            <a:endParaRPr lang="en-US" dirty="0" smtClean="0"/>
          </a:p>
          <a:p>
            <a:endParaRPr lang="en-US" dirty="0" smtClean="0"/>
          </a:p>
          <a:p>
            <a:r>
              <a:rPr lang="en-US" dirty="0" smtClean="0"/>
              <a:t>Like I alluded to on the previous slide,</a:t>
            </a:r>
            <a:r>
              <a:rPr lang="en-US" baseline="0" dirty="0" smtClean="0"/>
              <a:t> simply applying distant supervision directly to this problem doesn’t work in practice because the data is to ambiguous.</a:t>
            </a:r>
          </a:p>
          <a:p>
            <a:r>
              <a:rPr lang="en-US" baseline="0" dirty="0" smtClean="0"/>
              <a:t>To address this, we’re proposing a new approach to distant supervision based on constrained topic models.</a:t>
            </a:r>
          </a:p>
          <a:p>
            <a:endParaRPr lang="en-US" dirty="0" smtClean="0"/>
          </a:p>
          <a:p>
            <a:endParaRPr lang="en-US" dirty="0" smtClean="0"/>
          </a:p>
          <a:p>
            <a:r>
              <a:rPr lang="en-US" dirty="0" smtClean="0"/>
              <a:t>****************************************************</a:t>
            </a:r>
          </a:p>
          <a:p>
            <a:endParaRPr lang="en-US" dirty="0" smtClean="0"/>
          </a:p>
          <a:p>
            <a:r>
              <a:rPr lang="en-US" dirty="0" smtClean="0"/>
              <a:t>Different </a:t>
            </a:r>
            <a:r>
              <a:rPr lang="en-US" dirty="0" err="1" smtClean="0"/>
              <a:t>possibilites</a:t>
            </a:r>
            <a:endParaRPr lang="en-US" dirty="0" smtClean="0"/>
          </a:p>
          <a:p>
            <a:endParaRPr lang="en-US" dirty="0" smtClean="0"/>
          </a:p>
          <a:p>
            <a:r>
              <a:rPr lang="en-US" dirty="0" smtClean="0"/>
              <a:t>China</a:t>
            </a:r>
            <a:r>
              <a:rPr lang="en-US" baseline="0" dirty="0" smtClean="0"/>
              <a:t> -&gt; Highly ambiguous according to Freebase…</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30</a:t>
            </a:fld>
            <a:endParaRPr lang="en-US"/>
          </a:p>
        </p:txBody>
      </p:sp>
    </p:spTree>
    <p:extLst>
      <p:ext uri="{BB962C8B-B14F-4D97-AF65-F5344CB8AC3E}">
        <p14:creationId xmlns:p14="http://schemas.microsoft.com/office/powerpoint/2010/main" val="212551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I’ll walk through the generative story here.</a:t>
            </a:r>
          </a:p>
          <a:p>
            <a:r>
              <a:rPr lang="en-US" dirty="0" smtClean="0"/>
              <a:t>First we group together all tweets which mention the same named entity (note this is different from last time when we grouped together all tweets with the same event phrase).</a:t>
            </a:r>
          </a:p>
          <a:p>
            <a:r>
              <a:rPr lang="en-US" dirty="0" smtClean="0"/>
              <a:t>Then we’ll have</a:t>
            </a:r>
            <a:r>
              <a:rPr lang="en-US" baseline="0" dirty="0" smtClean="0"/>
              <a:t> a set of entity types.  Each type has an associated probability distribution over words which co-occur in context with mentions of that type of entity.</a:t>
            </a:r>
          </a:p>
          <a:p>
            <a:r>
              <a:rPr lang="en-US" baseline="0" dirty="0" smtClean="0"/>
              <a:t>Next, for each entity we pick a distribution over these types.</a:t>
            </a:r>
          </a:p>
          <a:p>
            <a:r>
              <a:rPr lang="en-US" baseline="0" dirty="0" smtClean="0"/>
              <a:t>The key difference here is that these entity-type distributions are constrained by the FB dictionaries.</a:t>
            </a:r>
          </a:p>
          <a:p>
            <a:r>
              <a:rPr lang="en-US" baseline="0" dirty="0" smtClean="0"/>
              <a:t>For example we might look up JFK in Freebase and see that it could refer to either a person or an airport.</a:t>
            </a:r>
          </a:p>
          <a:p>
            <a:endParaRPr lang="en-US" dirty="0" smtClean="0"/>
          </a:p>
          <a:p>
            <a:endParaRPr lang="en-US" dirty="0" smtClean="0"/>
          </a:p>
          <a:p>
            <a:r>
              <a:rPr lang="en-US" dirty="0" smtClean="0"/>
              <a:t>*******************************************************</a:t>
            </a:r>
          </a:p>
          <a:p>
            <a:endParaRPr lang="en-US" dirty="0" smtClean="0"/>
          </a:p>
          <a:p>
            <a:r>
              <a:rPr lang="en-US" dirty="0" smtClean="0"/>
              <a:t>To explain how this works, again I’m going to walk through the generative story for LDA in the</a:t>
            </a:r>
            <a:r>
              <a:rPr lang="en-US" baseline="0" dirty="0" smtClean="0"/>
              <a:t> context of this problem.</a:t>
            </a:r>
          </a:p>
          <a:p>
            <a:r>
              <a:rPr lang="en-US" baseline="0" dirty="0" smtClean="0"/>
              <a:t>First we’ll group together all tweets which mention the same named entity.</a:t>
            </a:r>
          </a:p>
          <a:p>
            <a:r>
              <a:rPr lang="en-US" baseline="0" dirty="0" smtClean="0"/>
              <a:t>-Note that this grouping is different from what we used for event categorization</a:t>
            </a:r>
          </a:p>
          <a:p>
            <a:r>
              <a:rPr lang="en-US" baseline="0" dirty="0" smtClean="0"/>
              <a:t>Then we’ll have a distribution over context words associated with each named entity category</a:t>
            </a:r>
          </a:p>
          <a:p>
            <a:r>
              <a:rPr lang="en-US" baseline="0" dirty="0" smtClean="0"/>
              <a:t>Now for each entity, we’ll pick a distribution over types</a:t>
            </a:r>
          </a:p>
          <a:p>
            <a:r>
              <a:rPr lang="en-US" baseline="0" dirty="0" smtClean="0"/>
              <a:t>The main difference here is that this distribution is constrained based on the freebase dictionaries</a:t>
            </a:r>
          </a:p>
          <a:p>
            <a:r>
              <a:rPr lang="en-US" baseline="0" dirty="0" smtClean="0"/>
              <a:t>For example if we look up JFK in Freebase, we’ll see that it could refer to a person or an airport</a:t>
            </a:r>
          </a:p>
          <a:p>
            <a:r>
              <a:rPr lang="en-US" baseline="0" dirty="0" smtClean="0"/>
              <a:t>-So we’ll eliminate categories which are inconsistent with these possibilities</a:t>
            </a:r>
          </a:p>
          <a:p>
            <a:r>
              <a:rPr lang="en-US" baseline="0" dirty="0" smtClean="0"/>
              <a:t>Then we just proceed as before repeatedly picking a topic from this constrained distribution, and then picking a context word from the associated type distribution.</a:t>
            </a:r>
          </a:p>
          <a:p>
            <a:r>
              <a:rPr lang="en-US" baseline="0" dirty="0" smtClean="0"/>
              <a:t>Again, this is just the generative story for the data, in practice we’ll apply </a:t>
            </a:r>
            <a:r>
              <a:rPr lang="en-US" baseline="0" dirty="0" err="1" smtClean="0"/>
              <a:t>bayesian</a:t>
            </a:r>
            <a:r>
              <a:rPr lang="en-US" baseline="0" dirty="0" smtClean="0"/>
              <a:t> inference techniques to infer values for the hidden variables which tells us the category of each entity in context.</a:t>
            </a:r>
          </a:p>
          <a:p>
            <a:endParaRPr lang="en-US" dirty="0" smtClean="0"/>
          </a:p>
          <a:p>
            <a:endParaRPr lang="en-US" dirty="0" smtClean="0"/>
          </a:p>
          <a:p>
            <a:r>
              <a:rPr lang="en-US" dirty="0" smtClean="0"/>
              <a:t>*********************************************************</a:t>
            </a:r>
          </a:p>
          <a:p>
            <a:endParaRPr lang="en-US" dirty="0" smtClean="0"/>
          </a:p>
          <a:p>
            <a:r>
              <a:rPr lang="en-US" dirty="0" smtClean="0"/>
              <a:t>For named entity categorization, the setup is going to be a bit different.</a:t>
            </a:r>
          </a:p>
          <a:p>
            <a:r>
              <a:rPr lang="en-US" dirty="0" smtClean="0"/>
              <a:t>First we’ll group together all tweets which mention the same named entity (as opposed to the same event phrase)</a:t>
            </a:r>
          </a:p>
          <a:p>
            <a:r>
              <a:rPr lang="en-US" dirty="0" smtClean="0"/>
              <a:t>Then we’ll have a set of entity types which correspond to a probability distribution over context words which co-occur with entities of that type</a:t>
            </a:r>
          </a:p>
          <a:p>
            <a:r>
              <a:rPr lang="en-US" dirty="0" smtClean="0"/>
              <a:t>Each entity will have an associated probability distribution over types</a:t>
            </a:r>
          </a:p>
          <a:p>
            <a:r>
              <a:rPr lang="en-US" dirty="0" smtClean="0"/>
              <a:t>In this case (unlike before) the set of possible types will be constrained by the Freebase dictionaries, for example if we look up JFK in Freebase,</a:t>
            </a:r>
            <a:r>
              <a:rPr lang="en-US" baseline="0" dirty="0" smtClean="0"/>
              <a:t> we might see that it could refer to either a person or an airport, so we’ll constrain the distribution over types to correspond to only these two </a:t>
            </a:r>
            <a:r>
              <a:rPr lang="en-US" baseline="0" dirty="0" err="1" smtClean="0"/>
              <a:t>posibilities</a:t>
            </a:r>
            <a:r>
              <a:rPr lang="en-US" baseline="0" dirty="0" smtClean="0"/>
              <a:t>.</a:t>
            </a:r>
            <a:endParaRPr lang="en-US" dirty="0" smtClean="0"/>
          </a:p>
          <a:p>
            <a:endParaRPr lang="en-US" dirty="0" smtClean="0"/>
          </a:p>
          <a:p>
            <a:r>
              <a:rPr lang="en-US" dirty="0" smtClean="0"/>
              <a:t>******************************************</a:t>
            </a:r>
          </a:p>
          <a:p>
            <a:r>
              <a:rPr lang="en-US" dirty="0" smtClean="0"/>
              <a:t>In</a:t>
            </a:r>
            <a:r>
              <a:rPr lang="en-US" baseline="0" dirty="0" smtClean="0"/>
              <a:t> this case we’re going to do things a bit differently, instead we will group together all tweets which mention the same named entity, and each entity type will have an associated probability distribution over words which co-occur with entities of that type in context.</a:t>
            </a:r>
          </a:p>
          <a:p>
            <a:endParaRPr lang="en-US" baseline="0" dirty="0" smtClean="0"/>
          </a:p>
          <a:p>
            <a:r>
              <a:rPr lang="en-US" baseline="0" dirty="0" smtClean="0"/>
              <a:t>First off, we will look up each named entity in Freebase to constrain it’s set of possible types, for example we might look up JFK and see that it could refer to either a person or an airport (that is a facility).</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31</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to</a:t>
            </a:r>
            <a:r>
              <a:rPr lang="en-US" baseline="0" dirty="0" smtClean="0"/>
              <a:t> generate each context word in our data, we repeatedly draw a type from the constrained distribution, and then draw a word from the associated type distribution.</a:t>
            </a:r>
          </a:p>
          <a:p>
            <a:r>
              <a:rPr lang="en-US" baseline="0" dirty="0" smtClean="0"/>
              <a:t>Again, this is just an intuitive explanation of the generative process, in practice we’ll apply </a:t>
            </a:r>
            <a:r>
              <a:rPr lang="en-US" baseline="0" dirty="0" err="1" smtClean="0"/>
              <a:t>bayesian</a:t>
            </a:r>
            <a:r>
              <a:rPr lang="en-US" baseline="0" dirty="0" smtClean="0"/>
              <a:t> inference techniques to infer values for the hidden variables which will tell us the type of each entity in context.</a:t>
            </a:r>
            <a:endParaRPr lang="en-US" dirty="0" smtClean="0"/>
          </a:p>
          <a:p>
            <a:endParaRPr lang="en-US" dirty="0" smtClean="0"/>
          </a:p>
          <a:p>
            <a:r>
              <a:rPr lang="en-US" dirty="0" smtClean="0"/>
              <a:t>**************************************************</a:t>
            </a:r>
          </a:p>
          <a:p>
            <a:endParaRPr lang="en-US" dirty="0" smtClean="0"/>
          </a:p>
          <a:p>
            <a:r>
              <a:rPr lang="en-US" dirty="0" smtClean="0"/>
              <a:t>Then</a:t>
            </a:r>
            <a:r>
              <a:rPr lang="en-US" baseline="0" dirty="0" smtClean="0"/>
              <a:t> like before, for </a:t>
            </a:r>
            <a:r>
              <a:rPr lang="en-US" dirty="0" smtClean="0"/>
              <a:t>each context word in our data, we’ll first pick a type from that distribution,</a:t>
            </a:r>
            <a:r>
              <a:rPr lang="en-US" baseline="0" dirty="0" smtClean="0"/>
              <a:t> then draw a context word from the associated type distribution.</a:t>
            </a:r>
          </a:p>
          <a:p>
            <a:r>
              <a:rPr lang="en-US" baseline="0" dirty="0" smtClean="0"/>
              <a:t>Again, this is just a “story” about how our data we’re generated, and we’re not going to actually do this in practice, but instead we’ll apply </a:t>
            </a:r>
            <a:r>
              <a:rPr lang="en-US" baseline="0" dirty="0" err="1" smtClean="0"/>
              <a:t>bayesian</a:t>
            </a:r>
            <a:r>
              <a:rPr lang="en-US" baseline="0" dirty="0" smtClean="0"/>
              <a:t> inference techniques to infer reasonable values for the hidden variables which tell us the type of each entity in context.</a:t>
            </a:r>
            <a:endParaRPr lang="en-US" dirty="0" smtClean="0"/>
          </a:p>
          <a:p>
            <a:endParaRPr lang="en-US" dirty="0" smtClean="0"/>
          </a:p>
          <a:p>
            <a:r>
              <a:rPr lang="en-US" dirty="0" smtClean="0"/>
              <a:t>****************************************</a:t>
            </a:r>
          </a:p>
          <a:p>
            <a:r>
              <a:rPr lang="en-US" dirty="0" smtClean="0"/>
              <a:t>Then we just proceed as before generating the context words in our data by first picking entity types from the named entity’s distribution, and then</a:t>
            </a:r>
            <a:r>
              <a:rPr lang="en-US" baseline="0" dirty="0" smtClean="0"/>
              <a:t> drawing words from the associated type distribution.</a:t>
            </a:r>
          </a:p>
          <a:p>
            <a:endParaRPr lang="en-US" baseline="0" dirty="0" smtClean="0"/>
          </a:p>
          <a:p>
            <a:r>
              <a:rPr lang="en-US" baseline="0" dirty="0" smtClean="0"/>
              <a:t>And again, just to emphasize, this is just an intuitive description of the generative story behind LDA in the context of our data; in practice we will apply inference to find a good assignment to the hidden variables in our model.</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32</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we gathered</a:t>
            </a:r>
            <a:r>
              <a:rPr lang="en-US" baseline="0" dirty="0" smtClean="0"/>
              <a:t> named entities and context vectors from about 60M status messages.</a:t>
            </a:r>
          </a:p>
          <a:p>
            <a:r>
              <a:rPr lang="en-US" baseline="0" dirty="0" smtClean="0"/>
              <a:t>We also used a set of 10 named entity types which we found to have good coverage in FB, and were also frequently mentioned on twitter.</a:t>
            </a:r>
          </a:p>
          <a:p>
            <a:r>
              <a:rPr lang="en-US" baseline="0" dirty="0" smtClean="0"/>
              <a:t>For inference we again use collapsed </a:t>
            </a:r>
            <a:r>
              <a:rPr lang="en-US" baseline="0" dirty="0" err="1" smtClean="0"/>
              <a:t>gibbs</a:t>
            </a:r>
            <a:r>
              <a:rPr lang="en-US" baseline="0" dirty="0" smtClean="0"/>
              <a:t> sampling, where we constrain the type distributions based on the Freebase dictionaries.</a:t>
            </a:r>
          </a:p>
          <a:p>
            <a:r>
              <a:rPr lang="en-US" baseline="0" dirty="0" smtClean="0"/>
              <a:t>If we look up an entity and don’t find it in FB, then we simply leave it’s distribution over types unconstrained.</a:t>
            </a:r>
          </a:p>
          <a:p>
            <a:endParaRPr lang="en-US" dirty="0" smtClean="0"/>
          </a:p>
          <a:p>
            <a:endParaRPr lang="en-US" dirty="0" smtClean="0"/>
          </a:p>
          <a:p>
            <a:r>
              <a:rPr lang="en-US" dirty="0" smtClean="0"/>
              <a:t>***********************************************</a:t>
            </a:r>
          </a:p>
          <a:p>
            <a:endParaRPr lang="en-US" dirty="0" smtClean="0"/>
          </a:p>
          <a:p>
            <a:r>
              <a:rPr lang="en-US" dirty="0" smtClean="0"/>
              <a:t>We gathered named entities and their  context</a:t>
            </a:r>
            <a:r>
              <a:rPr lang="en-US" baseline="0" dirty="0" smtClean="0"/>
              <a:t> vectors from about 60M status messages</a:t>
            </a:r>
          </a:p>
          <a:p>
            <a:r>
              <a:rPr lang="en-US" baseline="0" dirty="0" smtClean="0"/>
              <a:t>We used a set of 10 named entity categories which had good coverage in Freebase, and were also relatively frequent in Twitter.</a:t>
            </a:r>
          </a:p>
          <a:p>
            <a:r>
              <a:rPr lang="en-US" baseline="0" dirty="0" smtClean="0"/>
              <a:t>For inference, we used collapsed </a:t>
            </a:r>
            <a:r>
              <a:rPr lang="en-US" baseline="0" dirty="0" err="1" smtClean="0"/>
              <a:t>gibbs</a:t>
            </a:r>
            <a:r>
              <a:rPr lang="en-US" baseline="0" dirty="0" smtClean="0"/>
              <a:t> sampling where we constrain the distribution over types based on the FB dictionaries.</a:t>
            </a:r>
          </a:p>
          <a:p>
            <a:r>
              <a:rPr lang="en-US" baseline="0" dirty="0" smtClean="0"/>
              <a:t>If we look up an entity and don’t find it in FB, we simply leave it’s type distribution unconstrained.</a:t>
            </a:r>
          </a:p>
          <a:p>
            <a:endParaRPr lang="en-US" baseline="0" dirty="0" smtClean="0"/>
          </a:p>
          <a:p>
            <a:endParaRPr lang="en-US" dirty="0" smtClean="0"/>
          </a:p>
          <a:p>
            <a:r>
              <a:rPr lang="en-US" dirty="0" smtClean="0"/>
              <a:t>*************************************************</a:t>
            </a:r>
          </a:p>
          <a:p>
            <a:endParaRPr lang="en-US" dirty="0" smtClean="0"/>
          </a:p>
          <a:p>
            <a:r>
              <a:rPr lang="en-US" dirty="0" smtClean="0"/>
              <a:t>Experimental details:</a:t>
            </a:r>
          </a:p>
          <a:p>
            <a:pPr marL="228600" indent="-228600">
              <a:buAutoNum type="arabicPeriod"/>
            </a:pPr>
            <a:r>
              <a:rPr lang="en-US" baseline="0" dirty="0" smtClean="0"/>
              <a:t>We ran our named entity </a:t>
            </a:r>
            <a:r>
              <a:rPr lang="en-US" baseline="0" dirty="0" err="1" smtClean="0"/>
              <a:t>segmenter</a:t>
            </a:r>
            <a:r>
              <a:rPr lang="en-US" baseline="0" dirty="0" smtClean="0"/>
              <a:t> I described earlier on about 60M tweets</a:t>
            </a:r>
          </a:p>
          <a:p>
            <a:pPr marL="228600" indent="-228600">
              <a:buAutoNum type="arabicPeriod"/>
            </a:pPr>
            <a:r>
              <a:rPr lang="en-US" dirty="0" smtClean="0"/>
              <a:t>Built</a:t>
            </a:r>
            <a:r>
              <a:rPr lang="en-US" baseline="0" dirty="0" smtClean="0"/>
              <a:t> a set of 10 mutually exclusive dictionaries from Freebase.  We picked dictionaries which have good coverage of entities we found in tweets.</a:t>
            </a:r>
          </a:p>
          <a:p>
            <a:pPr marL="228600" indent="-228600">
              <a:buAutoNum type="arabicPeriod"/>
            </a:pPr>
            <a:r>
              <a:rPr lang="en-US" baseline="0" dirty="0" smtClean="0"/>
              <a:t>For inference we use Collapsed Gibbs sampling, constraining the hidden variables using the FB dictionaries.</a:t>
            </a:r>
          </a:p>
          <a:p>
            <a:pPr marL="228600" indent="-228600">
              <a:buAutoNum type="arabicPeriod"/>
            </a:pPr>
            <a:r>
              <a:rPr lang="en-US" baseline="0" dirty="0" smtClean="0"/>
              <a:t>If an entity doesn’t appear in FB, then we simply leave it’s distribution over types unconstrained</a:t>
            </a:r>
            <a:endParaRPr lang="en-US" dirty="0" smtClean="0"/>
          </a:p>
          <a:p>
            <a:endParaRPr lang="en-US" dirty="0" smtClean="0"/>
          </a:p>
          <a:p>
            <a:r>
              <a:rPr lang="en-US" dirty="0" smtClean="0"/>
              <a:t>Extract entities from about 60M tweets</a:t>
            </a:r>
          </a:p>
          <a:p>
            <a:r>
              <a:rPr lang="en-US" dirty="0" smtClean="0"/>
              <a:t>Group words into documents (each entity is a “document”)</a:t>
            </a:r>
          </a:p>
          <a:p>
            <a:r>
              <a:rPr lang="en-US" dirty="0" smtClean="0"/>
              <a:t>Use Collapsed </a:t>
            </a:r>
            <a:r>
              <a:rPr lang="en-US" dirty="0" err="1" smtClean="0"/>
              <a:t>gibbs</a:t>
            </a:r>
            <a:r>
              <a:rPr lang="en-US" baseline="0" dirty="0" smtClean="0"/>
              <a:t> sampling for inference (1000 iterations)</a:t>
            </a:r>
          </a:p>
          <a:p>
            <a:r>
              <a:rPr lang="en-US" baseline="0" dirty="0" smtClean="0"/>
              <a:t>	-Constrain sampling using Freebase types</a:t>
            </a:r>
            <a:endParaRPr lang="en-US" dirty="0"/>
          </a:p>
        </p:txBody>
      </p:sp>
      <p:sp>
        <p:nvSpPr>
          <p:cNvPr id="4" name="Slide Number Placeholder 3"/>
          <p:cNvSpPr>
            <a:spLocks noGrp="1"/>
          </p:cNvSpPr>
          <p:nvPr>
            <p:ph type="sldNum" sz="quarter" idx="10"/>
          </p:nvPr>
        </p:nvSpPr>
        <p:spPr/>
        <p:txBody>
          <a:bodyPr/>
          <a:lstStyle/>
          <a:p>
            <a:fld id="{86035627-00F0-46BF-B840-63D1AEDBD496}" type="slidenum">
              <a:rPr lang="en-US" smtClean="0"/>
              <a:t>33</a:t>
            </a:fld>
            <a:endParaRPr lang="en-US"/>
          </a:p>
        </p:txBody>
      </p:sp>
    </p:spTree>
    <p:extLst>
      <p:ext uri="{BB962C8B-B14F-4D97-AF65-F5344CB8AC3E}">
        <p14:creationId xmlns:p14="http://schemas.microsoft.com/office/powerpoint/2010/main" val="35538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a:t>
            </a:r>
            <a:r>
              <a:rPr lang="en-US" baseline="0" dirty="0" smtClean="0"/>
              <a:t> has been a ton of previous work on IE and NLP in newspaper articles.</a:t>
            </a:r>
          </a:p>
          <a:p>
            <a:r>
              <a:rPr lang="en-US" baseline="0" dirty="0" smtClean="0"/>
              <a:t>This makes a lot of sense because historically news has been the best source of info on current events.</a:t>
            </a:r>
            <a:endParaRPr lang="en-US" dirty="0" smtClean="0"/>
          </a:p>
          <a:p>
            <a:endParaRPr lang="en-US" dirty="0" smtClean="0"/>
          </a:p>
          <a:p>
            <a:r>
              <a:rPr lang="en-US" dirty="0" smtClean="0"/>
              <a:t>*******************************************************</a:t>
            </a:r>
          </a:p>
          <a:p>
            <a:endParaRPr lang="en-US" dirty="0" smtClean="0"/>
          </a:p>
          <a:p>
            <a:r>
              <a:rPr lang="en-US" dirty="0" smtClean="0"/>
              <a:t>A large portion of previous work on IE and NLP has focused on processing newspaper articles, so I think</a:t>
            </a:r>
            <a:r>
              <a:rPr lang="en-US" baseline="0" dirty="0" smtClean="0"/>
              <a:t> it’s worth stepping back for a second to ask why that is.</a:t>
            </a:r>
          </a:p>
          <a:p>
            <a:r>
              <a:rPr lang="en-US" baseline="0" dirty="0" smtClean="0"/>
              <a:t>Historically newswire has been the best source of information on current events</a:t>
            </a:r>
          </a:p>
          <a:p>
            <a:r>
              <a:rPr lang="en-US" baseline="0" dirty="0" smtClean="0"/>
              <a:t>Current events are a great application area for NLP</a:t>
            </a:r>
          </a:p>
          <a:p>
            <a:r>
              <a:rPr lang="en-US" baseline="0" dirty="0" smtClean="0"/>
              <a:t>If our goal is to extract historical or encyclopedic information, then it’s very difficult to compete with manually curated structured data sources such as WP or FB.</a:t>
            </a:r>
          </a:p>
          <a:p>
            <a:r>
              <a:rPr lang="en-US" baseline="0" dirty="0" smtClean="0"/>
              <a:t>But newswire is somewhat challenging for NLP applications as well, partly because it’s already quite well organized and edited.</a:t>
            </a:r>
          </a:p>
          <a:p>
            <a:r>
              <a:rPr lang="en-US" baseline="0" dirty="0" smtClean="0"/>
              <a:t>It’s easy to keep up to date on current events by reading the newspaper every day.</a:t>
            </a:r>
          </a:p>
          <a:p>
            <a:endParaRPr lang="en-US" dirty="0" smtClean="0"/>
          </a:p>
          <a:p>
            <a:endParaRPr lang="en-US" dirty="0" smtClean="0"/>
          </a:p>
          <a:p>
            <a:r>
              <a:rPr lang="en-US" dirty="0" smtClean="0"/>
              <a:t>***********************************************</a:t>
            </a:r>
          </a:p>
          <a:p>
            <a:endParaRPr lang="en-US" dirty="0" smtClean="0"/>
          </a:p>
          <a:p>
            <a:r>
              <a:rPr lang="en-US" dirty="0" smtClean="0"/>
              <a:t>A </a:t>
            </a:r>
            <a:r>
              <a:rPr lang="en-US" baseline="0" dirty="0" smtClean="0"/>
              <a:t>large portion of previous work on IE and NLP has focused on processing newspaper articles, so I think it’s worth taking a moment to reflect on why that is.</a:t>
            </a:r>
          </a:p>
          <a:p>
            <a:r>
              <a:rPr lang="en-US" baseline="0" dirty="0" smtClean="0"/>
              <a:t>-Historically news articles have been the best source of information on current events (really since the spread of the printing press…)</a:t>
            </a:r>
          </a:p>
          <a:p>
            <a:r>
              <a:rPr lang="en-US" baseline="0" dirty="0" smtClean="0"/>
              <a:t>Current events are a really good application area for NLP and IE</a:t>
            </a:r>
          </a:p>
          <a:p>
            <a:r>
              <a:rPr lang="en-US" baseline="0" dirty="0" smtClean="0"/>
              <a:t>-If our goal is to extract encyclopedic knowledge, then it’s really difficult to compete with manually compiled structured data sources such as Wikipedia or Freebase, but if we’re extracting fresh information from news, then we have an opportunity to open up new data-analysis applications.</a:t>
            </a:r>
          </a:p>
          <a:p>
            <a:r>
              <a:rPr lang="en-US" dirty="0" smtClean="0"/>
              <a:t>-One challenge for NLP applications on newswire text, however is that news is already very well organized.</a:t>
            </a:r>
            <a:r>
              <a:rPr lang="en-US" baseline="0" dirty="0" smtClean="0"/>
              <a:t>  It’s fairly easy for a person to keep up to date on important events of the day by reading the newspaper.</a:t>
            </a:r>
            <a:endParaRPr lang="en-US" dirty="0" smtClean="0"/>
          </a:p>
          <a:p>
            <a:endParaRPr lang="en-US" dirty="0" smtClean="0"/>
          </a:p>
          <a:p>
            <a:r>
              <a:rPr lang="en-US" dirty="0" smtClean="0"/>
              <a:t>********************************************************************************</a:t>
            </a:r>
          </a:p>
          <a:p>
            <a:endParaRPr lang="en-US" dirty="0" smtClean="0"/>
          </a:p>
          <a:p>
            <a:r>
              <a:rPr lang="en-US" dirty="0" smtClean="0"/>
              <a:t>If</a:t>
            </a:r>
            <a:r>
              <a:rPr lang="en-US" baseline="0" dirty="0" smtClean="0"/>
              <a:t> we just focus on extracting encyclopedic knowledge (information which is not new) from text, then it’s difficult to compete with manually compiled sources of structured data such as Freebase or Wikipedia.</a:t>
            </a:r>
          </a:p>
          <a:p>
            <a:endParaRPr lang="en-US" baseline="0" dirty="0" smtClean="0"/>
          </a:p>
          <a:p>
            <a:r>
              <a:rPr lang="en-US" baseline="0" dirty="0" smtClean="0"/>
              <a:t>People are more likely to mention new information using natural language than to fill out structured data forms, so by extracting up-to-date information about current events, we should be able to enable new data-analysis applications </a:t>
            </a:r>
            <a:endParaRPr lang="en-US" dirty="0" smtClean="0"/>
          </a:p>
          <a:p>
            <a:endParaRPr lang="en-US" dirty="0" smtClean="0"/>
          </a:p>
          <a:p>
            <a:r>
              <a:rPr lang="en-US" dirty="0" smtClean="0"/>
              <a:t>*****************************************************************</a:t>
            </a:r>
          </a:p>
          <a:p>
            <a:endParaRPr lang="en-US" dirty="0" smtClean="0"/>
          </a:p>
          <a:p>
            <a:r>
              <a:rPr lang="en-US" dirty="0" smtClean="0"/>
              <a:t>Like I mentioned, most previous work on IE / NLP is focused on processing news articles.  Since the NLP</a:t>
            </a:r>
            <a:r>
              <a:rPr lang="en-US" baseline="0" dirty="0" smtClean="0"/>
              <a:t> community is spending so much time working with this data, </a:t>
            </a:r>
            <a:r>
              <a:rPr lang="en-US" dirty="0" smtClean="0"/>
              <a:t>I</a:t>
            </a:r>
            <a:r>
              <a:rPr lang="en-US" baseline="0" dirty="0" smtClean="0"/>
              <a:t> think it’s worth stepping back a bit and evaluating why we’ve decided to do this, and whether it makes sense to shift our focus.</a:t>
            </a:r>
          </a:p>
          <a:p>
            <a:endParaRPr lang="en-US" baseline="0" dirty="0" smtClean="0"/>
          </a:p>
          <a:p>
            <a:r>
              <a:rPr lang="en-US" baseline="0" dirty="0" smtClean="0"/>
              <a:t>Newswire is a natural choice for NLP applications</a:t>
            </a:r>
          </a:p>
          <a:p>
            <a:r>
              <a:rPr lang="en-US" baseline="0" dirty="0" smtClean="0"/>
              <a:t>-Historically newspapers have contained the best source of info on up to date info and current events.</a:t>
            </a:r>
          </a:p>
          <a:p>
            <a:r>
              <a:rPr lang="en-US" baseline="0" dirty="0" smtClean="0"/>
              <a:t>-Clearly NLP can have a big impact by extracting machine </a:t>
            </a:r>
            <a:r>
              <a:rPr lang="en-US" baseline="0" dirty="0" err="1" smtClean="0"/>
              <a:t>processable</a:t>
            </a:r>
            <a:r>
              <a:rPr lang="en-US" baseline="0" dirty="0" smtClean="0"/>
              <a:t> information on current events</a:t>
            </a:r>
          </a:p>
          <a:p>
            <a:r>
              <a:rPr lang="en-US" baseline="0" dirty="0" smtClean="0"/>
              <a:t>--if we just extract “old” information (that was already known), it’s difficult to compete with manually constructed structured data resources such as Freebase</a:t>
            </a:r>
          </a:p>
          <a:p>
            <a:r>
              <a:rPr lang="en-US" baseline="0" dirty="0" smtClean="0"/>
              <a:t>-</a:t>
            </a:r>
            <a:endParaRPr lang="en-US" dirty="0" smtClean="0"/>
          </a:p>
          <a:p>
            <a:endParaRPr lang="en-US" dirty="0" smtClean="0"/>
          </a:p>
          <a:p>
            <a:r>
              <a:rPr lang="en-US" dirty="0" smtClean="0"/>
              <a:t>-----------------------------------------------------------------------------------------</a:t>
            </a:r>
          </a:p>
          <a:p>
            <a:endParaRPr lang="en-US" dirty="0" smtClean="0"/>
          </a:p>
          <a:p>
            <a:r>
              <a:rPr lang="en-US" dirty="0" smtClean="0"/>
              <a:t>Why are we spending so much time working on NLP and</a:t>
            </a:r>
            <a:r>
              <a:rPr lang="en-US" baseline="0" dirty="0" smtClean="0"/>
              <a:t> IE from newswire?  </a:t>
            </a:r>
            <a:r>
              <a:rPr lang="en-US" dirty="0" smtClean="0"/>
              <a:t>Certainly</a:t>
            </a:r>
            <a:r>
              <a:rPr lang="en-US" baseline="0" dirty="0" smtClean="0"/>
              <a:t> is a useful domain, but might be time to consider looking at others as well…</a:t>
            </a:r>
          </a:p>
          <a:p>
            <a:endParaRPr lang="en-US" baseline="0" dirty="0" smtClean="0"/>
          </a:p>
          <a:p>
            <a:r>
              <a:rPr lang="en-US" baseline="0" dirty="0" smtClean="0"/>
              <a:t>Think it’s worth keeping in mind why we’ve chosen this text genre to work on originally, and to evaluate whether it’s necessary to think about other types of text as well…</a:t>
            </a:r>
            <a:endParaRPr lang="en-US" dirty="0" smtClean="0"/>
          </a:p>
          <a:p>
            <a:endParaRPr lang="en-US" dirty="0" smtClean="0"/>
          </a:p>
          <a:p>
            <a:r>
              <a:rPr lang="en-US" dirty="0" smtClean="0"/>
              <a:t>----------------------------------------------------------------------------------</a:t>
            </a:r>
          </a:p>
          <a:p>
            <a:endParaRPr lang="en-US" dirty="0" smtClean="0"/>
          </a:p>
          <a:p>
            <a:r>
              <a:rPr lang="en-US" dirty="0" smtClean="0"/>
              <a:t>Of course </a:t>
            </a:r>
            <a:r>
              <a:rPr lang="en-US" baseline="0" dirty="0" smtClean="0"/>
              <a:t>there has been tons of previous work on extracting events from newswire text.</a:t>
            </a:r>
          </a:p>
          <a:p>
            <a:r>
              <a:rPr lang="en-US" dirty="0" smtClean="0"/>
              <a:t>This makes sense because historically</a:t>
            </a:r>
            <a:r>
              <a:rPr lang="en-US" baseline="0" dirty="0" smtClean="0"/>
              <a:t> news has been the best source of information on current events.</a:t>
            </a:r>
          </a:p>
          <a:p>
            <a:endParaRPr lang="en-US" baseline="0" dirty="0" smtClean="0"/>
          </a:p>
          <a:p>
            <a:r>
              <a:rPr lang="en-US" baseline="0" dirty="0" smtClean="0"/>
              <a:t>Examples include the </a:t>
            </a:r>
            <a:r>
              <a:rPr lang="en-US" baseline="0" dirty="0" err="1" smtClean="0"/>
              <a:t>Timebank</a:t>
            </a:r>
            <a:r>
              <a:rPr lang="en-US" baseline="0" dirty="0" smtClean="0"/>
              <a:t> corpus and the MUC and ACE competitions</a:t>
            </a:r>
          </a:p>
          <a:p>
            <a:endParaRPr lang="en-US" dirty="0"/>
          </a:p>
        </p:txBody>
      </p:sp>
      <p:sp>
        <p:nvSpPr>
          <p:cNvPr id="4" name="Slide Number Placeholder 3"/>
          <p:cNvSpPr>
            <a:spLocks noGrp="1"/>
          </p:cNvSpPr>
          <p:nvPr>
            <p:ph type="sldNum" sz="quarter" idx="10"/>
          </p:nvPr>
        </p:nvSpPr>
        <p:spPr/>
        <p:txBody>
          <a:bodyPr/>
          <a:lstStyle/>
          <a:p>
            <a:fld id="{980A7282-1344-4D3C-B109-4CF9E504BEF3}" type="slidenum">
              <a:rPr lang="en-US" smtClean="0"/>
              <a:t>3</a:t>
            </a:fld>
            <a:endParaRPr lang="en-US"/>
          </a:p>
        </p:txBody>
      </p:sp>
    </p:spTree>
    <p:extLst>
      <p:ext uri="{BB962C8B-B14F-4D97-AF65-F5344CB8AC3E}">
        <p14:creationId xmlns:p14="http://schemas.microsoft.com/office/powerpoint/2010/main" val="3941009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 type lists automatically generated by our model.</a:t>
            </a:r>
          </a:p>
          <a:p>
            <a:r>
              <a:rPr lang="en-US" dirty="0" smtClean="0"/>
              <a:t>These</a:t>
            </a:r>
            <a:r>
              <a:rPr lang="en-US" baseline="0" dirty="0" smtClean="0"/>
              <a:t> are just 3 out of the 10 types (and I should mention these are some of the more difficult types).</a:t>
            </a:r>
          </a:p>
          <a:p>
            <a:r>
              <a:rPr lang="en-US" baseline="0" dirty="0" smtClean="0"/>
              <a:t>For each type I’m listing the top 20 entities which assign highest probability to the type and didn’t appear in FB.</a:t>
            </a:r>
          </a:p>
          <a:p>
            <a:r>
              <a:rPr lang="en-US" baseline="0" dirty="0" smtClean="0"/>
              <a:t>In general these look pretty good.  For products we’re seeing things like “</a:t>
            </a:r>
            <a:r>
              <a:rPr lang="en-US" baseline="0" dirty="0" err="1" smtClean="0"/>
              <a:t>nintendo</a:t>
            </a:r>
            <a:r>
              <a:rPr lang="en-US" baseline="0" dirty="0" smtClean="0"/>
              <a:t> ds lite….”….</a:t>
            </a:r>
            <a:endParaRPr lang="en-US" dirty="0" smtClean="0"/>
          </a:p>
          <a:p>
            <a:endParaRPr lang="en-US" dirty="0" smtClean="0"/>
          </a:p>
          <a:p>
            <a:r>
              <a:rPr lang="en-US" dirty="0" smtClean="0"/>
              <a:t>**************************************************</a:t>
            </a:r>
          </a:p>
          <a:p>
            <a:endParaRPr lang="en-US" dirty="0" smtClean="0"/>
          </a:p>
          <a:p>
            <a:r>
              <a:rPr lang="en-US" dirty="0" smtClean="0"/>
              <a:t>Here</a:t>
            </a:r>
            <a:r>
              <a:rPr lang="en-US" baseline="0" dirty="0" smtClean="0"/>
              <a:t> are some example type lists (for 3 of the 10 types) generated by our model.</a:t>
            </a:r>
          </a:p>
          <a:p>
            <a:r>
              <a:rPr lang="en-US" baseline="0" dirty="0" smtClean="0"/>
              <a:t>These are some of the more difficult types, it works even better for things like PERSON and LOCATION</a:t>
            </a:r>
          </a:p>
          <a:p>
            <a:r>
              <a:rPr lang="en-US" baseline="0" dirty="0" smtClean="0"/>
              <a:t>In general I think these look pretty good, for products we’re seeing things like “</a:t>
            </a:r>
            <a:r>
              <a:rPr lang="en-US" baseline="0" dirty="0" err="1" smtClean="0"/>
              <a:t>nintendo</a:t>
            </a:r>
            <a:r>
              <a:rPr lang="en-US" baseline="0" dirty="0" smtClean="0"/>
              <a:t> ds lite”, “apple </a:t>
            </a:r>
            <a:r>
              <a:rPr lang="en-US" baseline="0" dirty="0" err="1" smtClean="0"/>
              <a:t>ipod</a:t>
            </a:r>
            <a:r>
              <a:rPr lang="en-US" baseline="0" dirty="0" smtClean="0"/>
              <a:t>”, “</a:t>
            </a:r>
            <a:r>
              <a:rPr lang="en-US" baseline="0" dirty="0" err="1" smtClean="0"/>
              <a:t>ipod</a:t>
            </a:r>
            <a:r>
              <a:rPr lang="en-US" baseline="0" dirty="0" smtClean="0"/>
              <a:t> </a:t>
            </a:r>
            <a:r>
              <a:rPr lang="en-US" baseline="0" dirty="0" err="1" smtClean="0"/>
              <a:t>nano</a:t>
            </a:r>
            <a:r>
              <a:rPr lang="en-US" baseline="0" dirty="0" smtClean="0"/>
              <a:t>”, and so on.</a:t>
            </a:r>
          </a:p>
          <a:p>
            <a:endParaRPr lang="en-US" dirty="0" smtClean="0"/>
          </a:p>
          <a:p>
            <a:endParaRPr lang="en-US" dirty="0" smtClean="0"/>
          </a:p>
          <a:p>
            <a:r>
              <a:rPr lang="en-US" dirty="0" smtClean="0"/>
              <a:t>************************************************************</a:t>
            </a:r>
          </a:p>
          <a:p>
            <a:endParaRPr lang="en-US" dirty="0" smtClean="0"/>
          </a:p>
          <a:p>
            <a:r>
              <a:rPr lang="en-US" dirty="0" smtClean="0"/>
              <a:t>Just to show that our model is</a:t>
            </a:r>
            <a:r>
              <a:rPr lang="en-US" baseline="0" dirty="0" smtClean="0"/>
              <a:t> actually doing something useful, here I’m some example lists of entities for 3 of the 10 types.</a:t>
            </a:r>
          </a:p>
          <a:p>
            <a:endParaRPr lang="en-US" baseline="0" dirty="0" smtClean="0"/>
          </a:p>
          <a:p>
            <a:r>
              <a:rPr lang="en-US" baseline="0" dirty="0" smtClean="0"/>
              <a:t>For each type, I’m showing the top 10 entities which assign highest probability to that type.  For example for the product type, we’re seeing entities like …. – there are some segmentation errors here as well</a:t>
            </a:r>
            <a:endParaRPr lang="en-US" dirty="0" smtClean="0"/>
          </a:p>
          <a:p>
            <a:endParaRPr lang="en-US" dirty="0" smtClean="0"/>
          </a:p>
          <a:p>
            <a:r>
              <a:rPr lang="en-US" dirty="0" smtClean="0"/>
              <a:t>-----------------------------------------------------------</a:t>
            </a:r>
          </a:p>
          <a:p>
            <a:r>
              <a:rPr lang="en-US" dirty="0" smtClean="0"/>
              <a:t>Just to give some idea that the inferred</a:t>
            </a:r>
            <a:r>
              <a:rPr lang="en-US" baseline="0" dirty="0" smtClean="0"/>
              <a:t> type distributions make sense for unseen entities, here I’ve listed the top 20 entities which don’t appear in any FB dictionary for a few selected types.</a:t>
            </a:r>
          </a:p>
          <a:p>
            <a:r>
              <a:rPr lang="en-US" baseline="0" dirty="0" smtClean="0"/>
              <a:t>For the most part these look good, there are a few segmentation errors.</a:t>
            </a:r>
          </a:p>
          <a:p>
            <a:r>
              <a:rPr lang="en-US" baseline="0" dirty="0" smtClean="0"/>
              <a:t>This also highlights one reason why we can’t just rely on Freebase: may entities on twitter are abbreviated, so we wouldn’t expect to find them.</a:t>
            </a:r>
            <a:endParaRPr lang="en-US" dirty="0" smtClean="0"/>
          </a:p>
          <a:p>
            <a:r>
              <a:rPr lang="en-US" dirty="0" smtClean="0"/>
              <a:t>--------------------------------------------------------</a:t>
            </a:r>
          </a:p>
          <a:p>
            <a:r>
              <a:rPr lang="en-US" dirty="0" smtClean="0"/>
              <a:t>-For</a:t>
            </a:r>
            <a:r>
              <a:rPr lang="en-US" baseline="0" dirty="0" smtClean="0"/>
              <a:t> each type, the 20 entities which assign highest probability are listed</a:t>
            </a:r>
          </a:p>
          <a:p>
            <a:r>
              <a:rPr lang="en-US" baseline="0" dirty="0" smtClean="0"/>
              <a:t>-These are entities which didn’t appear in any Freebase type list (topics were unconstrained)</a:t>
            </a:r>
          </a:p>
          <a:p>
            <a:r>
              <a:rPr lang="en-US" baseline="0" dirty="0" smtClean="0"/>
              <a:t>This shows that Twitter is a good domain for this type of thing, e.g. we can figure out the types of some entities which weren’t in Freebase:</a:t>
            </a:r>
          </a:p>
          <a:p>
            <a:r>
              <a:rPr lang="en-US" baseline="0" dirty="0" smtClean="0"/>
              <a:t>	-Entities which are very new (not yet in Freebase)</a:t>
            </a:r>
          </a:p>
          <a:p>
            <a:r>
              <a:rPr lang="en-US" baseline="0" dirty="0" smtClean="0"/>
              <a:t>	-Abbreviations</a:t>
            </a:r>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34</a:t>
            </a:fld>
            <a:endParaRPr lang="en-US"/>
          </a:p>
        </p:txBody>
      </p:sp>
    </p:spTree>
    <p:extLst>
      <p:ext uri="{BB962C8B-B14F-4D97-AF65-F5344CB8AC3E}">
        <p14:creationId xmlns:p14="http://schemas.microsoft.com/office/powerpoint/2010/main" val="1738494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a:t>
            </a:r>
            <a:r>
              <a:rPr lang="en-US" baseline="0" dirty="0" smtClean="0"/>
              <a:t> what’s really cool here is that our model is able to correctly categorize these Twitter-specific abbreviations you wouldn’t expect to find in Freebase.</a:t>
            </a:r>
            <a:endParaRPr lang="en-US" dirty="0" smtClean="0"/>
          </a:p>
          <a:p>
            <a:endParaRPr lang="en-US" dirty="0" smtClean="0"/>
          </a:p>
          <a:p>
            <a:r>
              <a:rPr lang="en-US" dirty="0" smtClean="0"/>
              <a:t>*******************************************</a:t>
            </a:r>
          </a:p>
          <a:p>
            <a:endParaRPr lang="en-US" dirty="0" smtClean="0"/>
          </a:p>
          <a:p>
            <a:r>
              <a:rPr lang="en-US" dirty="0" smtClean="0"/>
              <a:t>One</a:t>
            </a:r>
            <a:r>
              <a:rPr lang="en-US" baseline="0" dirty="0" smtClean="0"/>
              <a:t> thing that is interesting is that our model is able to correctly categorize these Twitter-specific abbreviations which we wouldn’t expect to find in dictionaries such as FB.</a:t>
            </a:r>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35</a:t>
            </a:fld>
            <a:endParaRPr lang="en-US"/>
          </a:p>
        </p:txBody>
      </p:sp>
    </p:spTree>
    <p:extLst>
      <p:ext uri="{BB962C8B-B14F-4D97-AF65-F5344CB8AC3E}">
        <p14:creationId xmlns:p14="http://schemas.microsoft.com/office/powerpoint/2010/main" val="1738494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evaluated the ability of our model to categorize named entities in context.</a:t>
            </a:r>
          </a:p>
          <a:p>
            <a:r>
              <a:rPr lang="en-US" dirty="0" smtClean="0"/>
              <a:t>Here I’m showing our results compared against a number of baselines.</a:t>
            </a:r>
          </a:p>
          <a:p>
            <a:r>
              <a:rPr lang="en-US" dirty="0" smtClean="0"/>
              <a:t>For example we do better than a supervised baseline, which does quite well on the more frequent categories like person and location, but does poorly on the less frequent categories which don’t show up much in the training data.</a:t>
            </a:r>
          </a:p>
          <a:p>
            <a:r>
              <a:rPr lang="en-US" dirty="0" smtClean="0"/>
              <a:t>We also compared against</a:t>
            </a:r>
            <a:r>
              <a:rPr lang="en-US" baseline="0" dirty="0" smtClean="0"/>
              <a:t> the co-training </a:t>
            </a:r>
            <a:r>
              <a:rPr lang="en-US" baseline="0" dirty="0" err="1" smtClean="0"/>
              <a:t>apprroach</a:t>
            </a:r>
            <a:r>
              <a:rPr lang="en-US" baseline="0" dirty="0" smtClean="0"/>
              <a:t> to weakly supervised NE categorization proposed by </a:t>
            </a:r>
            <a:r>
              <a:rPr lang="en-US" baseline="0" dirty="0" err="1" smtClean="0"/>
              <a:t>collins</a:t>
            </a:r>
            <a:r>
              <a:rPr lang="en-US" baseline="0" dirty="0" smtClean="0"/>
              <a:t> and singer.</a:t>
            </a:r>
          </a:p>
          <a:p>
            <a:r>
              <a:rPr lang="en-US" baseline="0" dirty="0" smtClean="0"/>
              <a:t>We’re getting a pretty big improvement in performance here.</a:t>
            </a:r>
            <a:endParaRPr lang="en-US" dirty="0" smtClean="0"/>
          </a:p>
          <a:p>
            <a:endParaRPr lang="en-US" dirty="0" smtClean="0"/>
          </a:p>
          <a:p>
            <a:r>
              <a:rPr lang="en-US" dirty="0" smtClean="0"/>
              <a:t>*******************************************************************</a:t>
            </a:r>
          </a:p>
          <a:p>
            <a:endParaRPr lang="en-US" dirty="0" smtClean="0"/>
          </a:p>
          <a:p>
            <a:endParaRPr lang="en-US" dirty="0" smtClean="0"/>
          </a:p>
          <a:p>
            <a:r>
              <a:rPr lang="en-US" dirty="0" smtClean="0"/>
              <a:t>We also did an</a:t>
            </a:r>
            <a:r>
              <a:rPr lang="en-US" baseline="0" dirty="0" smtClean="0"/>
              <a:t> evaluation to see how well our model can categorize named entities in context</a:t>
            </a:r>
          </a:p>
          <a:p>
            <a:r>
              <a:rPr lang="en-US" baseline="0" dirty="0" smtClean="0"/>
              <a:t>Here I’m comparing our approach against a bunch of baselines</a:t>
            </a:r>
          </a:p>
          <a:p>
            <a:r>
              <a:rPr lang="en-US" baseline="0" dirty="0" smtClean="0"/>
              <a:t>Including a supervised baseline which does quite well on the more frequent categories like person and location, but does poorly on the less frequent ones like bands and products for which there are few examples in the training data.</a:t>
            </a:r>
          </a:p>
          <a:p>
            <a:r>
              <a:rPr lang="en-US" baseline="0" dirty="0" smtClean="0"/>
              <a:t>We also outperform the co-training approach to weakly supervised named entity categorization proposed by </a:t>
            </a:r>
            <a:r>
              <a:rPr lang="en-US" baseline="0" dirty="0" err="1" smtClean="0"/>
              <a:t>collins</a:t>
            </a:r>
            <a:r>
              <a:rPr lang="en-US" baseline="0" dirty="0" smtClean="0"/>
              <a:t> and singer.</a:t>
            </a:r>
            <a:endParaRPr lang="en-US" dirty="0" smtClean="0"/>
          </a:p>
          <a:p>
            <a:endParaRPr lang="en-US" dirty="0" smtClean="0"/>
          </a:p>
          <a:p>
            <a:r>
              <a:rPr lang="en-US" dirty="0" smtClean="0"/>
              <a:t>Here I’m showing results on the NE classification task.</a:t>
            </a:r>
          </a:p>
          <a:p>
            <a:r>
              <a:rPr lang="en-US" dirty="0" smtClean="0"/>
              <a:t>I’m comparing our system against a bunch of baselines including a supervised classifier trained</a:t>
            </a:r>
            <a:r>
              <a:rPr lang="en-US" baseline="0" dirty="0" smtClean="0"/>
              <a:t> using 10 fold cross validation and the co-training approach to weakly supervised named entity categorization proposed by </a:t>
            </a:r>
            <a:r>
              <a:rPr lang="en-US" baseline="0" dirty="0" err="1" smtClean="0"/>
              <a:t>collins</a:t>
            </a:r>
            <a:r>
              <a:rPr lang="en-US" baseline="0" dirty="0" smtClean="0"/>
              <a:t> and singer.</a:t>
            </a:r>
          </a:p>
          <a:p>
            <a:r>
              <a:rPr lang="en-US" baseline="0" dirty="0" smtClean="0"/>
              <a:t>And note that </a:t>
            </a:r>
            <a:r>
              <a:rPr lang="en-US" baseline="0" dirty="0" err="1" smtClean="0"/>
              <a:t>LabeledLDA</a:t>
            </a:r>
            <a:r>
              <a:rPr lang="en-US" baseline="0" dirty="0" smtClean="0"/>
              <a:t> on the right is doing the best in this case.</a:t>
            </a:r>
            <a:endParaRPr lang="en-US" dirty="0" smtClean="0"/>
          </a:p>
          <a:p>
            <a:endParaRPr lang="en-US" dirty="0" smtClean="0"/>
          </a:p>
          <a:p>
            <a:r>
              <a:rPr lang="en-US" dirty="0" smtClean="0"/>
              <a:t>***</a:t>
            </a:r>
          </a:p>
          <a:p>
            <a:endParaRPr lang="en-US" dirty="0" smtClean="0"/>
          </a:p>
          <a:p>
            <a:r>
              <a:rPr lang="en-US" dirty="0" smtClean="0"/>
              <a:t>Moving</a:t>
            </a:r>
            <a:r>
              <a:rPr lang="en-US" baseline="0" dirty="0" smtClean="0"/>
              <a:t> left-to-right, first notice that the majority class baseline of always predicting the most frequent </a:t>
            </a:r>
            <a:r>
              <a:rPr lang="en-US" baseline="0" dirty="0" err="1" smtClean="0"/>
              <a:t>cateogory</a:t>
            </a:r>
            <a:r>
              <a:rPr lang="en-US" baseline="0" dirty="0" smtClean="0"/>
              <a:t> “PERSON” gets an f1 score of about .3</a:t>
            </a:r>
          </a:p>
          <a:p>
            <a:r>
              <a:rPr lang="en-US" baseline="0" dirty="0" smtClean="0"/>
              <a:t>We also looked at a simple Freebase baseline which only makes predictions if the entity appears unambiguous according to FB</a:t>
            </a:r>
          </a:p>
          <a:p>
            <a:r>
              <a:rPr lang="en-US" baseline="0" dirty="0" smtClean="0"/>
              <a:t>Next we </a:t>
            </a:r>
            <a:r>
              <a:rPr lang="en-US" baseline="0" dirty="0" err="1" smtClean="0"/>
              <a:t>comparaed</a:t>
            </a:r>
            <a:r>
              <a:rPr lang="en-US" baseline="0" dirty="0" smtClean="0"/>
              <a:t> against a supervised baseline which is trained on the 2400 annotated tweets using 10 fold cross validation – this actually did very well on the frequent categories like PERSON and LOCATION, but performed very poorly on the less frequent types since there are few examples in the training data.</a:t>
            </a:r>
          </a:p>
          <a:p>
            <a:r>
              <a:rPr lang="en-US" baseline="0" dirty="0" smtClean="0"/>
              <a:t>Finally we compared against the co-training approach to weakly supervised named entity classification proposed by </a:t>
            </a:r>
            <a:r>
              <a:rPr lang="en-US" baseline="0" dirty="0" err="1" smtClean="0"/>
              <a:t>collins</a:t>
            </a:r>
            <a:r>
              <a:rPr lang="en-US" baseline="0" dirty="0" smtClean="0"/>
              <a:t> &amp; singer, and our approach based on labeled-</a:t>
            </a:r>
            <a:r>
              <a:rPr lang="en-US" baseline="0" dirty="0" err="1" smtClean="0"/>
              <a:t>lda</a:t>
            </a:r>
            <a:r>
              <a:rPr lang="en-US" baseline="0" dirty="0" smtClean="0"/>
              <a:t> does the best.</a:t>
            </a:r>
            <a:endParaRPr lang="en-US" dirty="0" smtClean="0"/>
          </a:p>
          <a:p>
            <a:endParaRPr lang="en-US" dirty="0" smtClean="0"/>
          </a:p>
          <a:p>
            <a:endParaRPr lang="en-US" dirty="0" smtClean="0"/>
          </a:p>
          <a:p>
            <a:r>
              <a:rPr lang="en-US" dirty="0" smtClean="0"/>
              <a:t>------------------------------------------------------</a:t>
            </a:r>
          </a:p>
          <a:p>
            <a:r>
              <a:rPr lang="en-US" dirty="0" smtClean="0"/>
              <a:t>Here I’m showing results of NE classification using the gold segmentations provided in the data (later I have results on </a:t>
            </a:r>
            <a:r>
              <a:rPr lang="en-US" dirty="0" err="1" smtClean="0"/>
              <a:t>seg+class</a:t>
            </a:r>
            <a:r>
              <a:rPr lang="en-US" dirty="0" smtClean="0"/>
              <a:t>).  First of all the majority baseline of always predicting</a:t>
            </a:r>
            <a:r>
              <a:rPr lang="en-US" baseline="0" dirty="0" smtClean="0"/>
              <a:t> the most frequent class “PERSON” gets an F1 score of about 0.3.  Next we have a baseline which only makes predictions if the entity appears totally unambiguous according to Freebase; this does a little bit better, but the important thing to note here is that this is fairly high-precision (used for seeding the Co-training baseline, and also </a:t>
            </a:r>
            <a:r>
              <a:rPr lang="en-US" baseline="0" dirty="0" err="1" smtClean="0"/>
              <a:t>LabeledLDA</a:t>
            </a:r>
            <a:r>
              <a:rPr lang="en-US" baseline="0" dirty="0" smtClean="0"/>
              <a:t>).  Next we have a fully-supervised baseline which uses a maximum entropy classifier trained using 4-fold cross-validation over the manually annotated data.  Finally </a:t>
            </a:r>
            <a:r>
              <a:rPr lang="en-US" baseline="0" dirty="0" err="1" smtClean="0"/>
              <a:t>LabeledLDA</a:t>
            </a:r>
            <a:r>
              <a:rPr lang="en-US" baseline="0" dirty="0" smtClean="0"/>
              <a:t> gets almost 0.7 F1 score on this task. </a:t>
            </a:r>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36</a:t>
            </a:fld>
            <a:endParaRPr lang="en-US"/>
          </a:p>
        </p:txBody>
      </p:sp>
    </p:spTree>
    <p:extLst>
      <p:ext uri="{BB962C8B-B14F-4D97-AF65-F5344CB8AC3E}">
        <p14:creationId xmlns:p14="http://schemas.microsoft.com/office/powerpoint/2010/main" val="208420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why is it that LDA is winning here?</a:t>
            </a:r>
          </a:p>
          <a:p>
            <a:r>
              <a:rPr lang="en-US" dirty="0" smtClean="0"/>
              <a:t>I think there</a:t>
            </a:r>
            <a:r>
              <a:rPr lang="en-US" baseline="0" dirty="0" smtClean="0"/>
              <a:t> are two reasons for this.</a:t>
            </a:r>
          </a:p>
          <a:p>
            <a:r>
              <a:rPr lang="en-US" baseline="0" dirty="0" smtClean="0"/>
              <a:t>First, it’s able to share information about an entity’s type across it’s mentions.</a:t>
            </a:r>
          </a:p>
          <a:p>
            <a:r>
              <a:rPr lang="en-US" baseline="0" dirty="0" smtClean="0"/>
              <a:t>This is helpful for these ambiguous cases where there isn’t enough context in a single tweet.</a:t>
            </a:r>
          </a:p>
          <a:p>
            <a:r>
              <a:rPr lang="en-US" baseline="0" dirty="0" smtClean="0"/>
              <a:t>Secondly by using the FB dictionaries as constraints in the model we’re explicitly modeling the ambiguity in the training data, which is very important for this named entity categorization task, since the FB dictionaries are so ambiguous.</a:t>
            </a:r>
          </a:p>
          <a:p>
            <a:endParaRPr lang="en-US" dirty="0" smtClean="0"/>
          </a:p>
          <a:p>
            <a:endParaRPr lang="en-US" dirty="0" smtClean="0"/>
          </a:p>
          <a:p>
            <a:r>
              <a:rPr lang="en-US" dirty="0" smtClean="0"/>
              <a:t>*******************************************************</a:t>
            </a:r>
          </a:p>
          <a:p>
            <a:endParaRPr lang="en-US" dirty="0" smtClean="0"/>
          </a:p>
          <a:p>
            <a:r>
              <a:rPr lang="en-US" dirty="0" smtClean="0"/>
              <a:t>***** PROBLEM</a:t>
            </a:r>
            <a:r>
              <a:rPr lang="en-US" baseline="0" dirty="0" smtClean="0"/>
              <a:t> AREA ******</a:t>
            </a:r>
            <a:endParaRPr lang="en-US" dirty="0" smtClean="0"/>
          </a:p>
          <a:p>
            <a:endParaRPr lang="en-US" dirty="0" smtClean="0"/>
          </a:p>
          <a:p>
            <a:r>
              <a:rPr lang="en-US" dirty="0" smtClean="0"/>
              <a:t>Why is LDA winning here?</a:t>
            </a:r>
          </a:p>
          <a:p>
            <a:r>
              <a:rPr lang="en-US" dirty="0" smtClean="0"/>
              <a:t>First, it’s able to share information about</a:t>
            </a:r>
            <a:r>
              <a:rPr lang="en-US" baseline="0" dirty="0" smtClean="0"/>
              <a:t> an entity’s type across mentions.</a:t>
            </a:r>
          </a:p>
          <a:p>
            <a:r>
              <a:rPr lang="en-US" baseline="0" dirty="0" smtClean="0"/>
              <a:t>This can help to disambiguate ambiguous mentions where a person might have trouble figuring out the type of the entity based on other less ambiguous mentions.</a:t>
            </a:r>
          </a:p>
          <a:p>
            <a:r>
              <a:rPr lang="en-US" baseline="0" dirty="0" smtClean="0"/>
              <a:t>Secondly this approach explicitly models ambiguity in the training data as constraints</a:t>
            </a:r>
          </a:p>
          <a:p>
            <a:r>
              <a:rPr lang="en-US" baseline="0" dirty="0" smtClean="0"/>
              <a:t>So it’s better able to take advantage of the highly ambiguous training data provided by the Freebase dictionaries.</a:t>
            </a:r>
          </a:p>
          <a:p>
            <a:endParaRPr lang="en-US" dirty="0" smtClean="0"/>
          </a:p>
          <a:p>
            <a:endParaRPr lang="en-US" dirty="0" smtClean="0"/>
          </a:p>
          <a:p>
            <a:r>
              <a:rPr lang="en-US" dirty="0" smtClean="0"/>
              <a:t>************************************************</a:t>
            </a:r>
          </a:p>
          <a:p>
            <a:endParaRPr lang="en-US" dirty="0" smtClean="0"/>
          </a:p>
          <a:p>
            <a:r>
              <a:rPr lang="en-US" dirty="0" smtClean="0"/>
              <a:t>KKTNY</a:t>
            </a:r>
            <a:r>
              <a:rPr lang="en-US" baseline="0" dirty="0" smtClean="0"/>
              <a:t> example…</a:t>
            </a:r>
            <a:endParaRPr lang="en-US" dirty="0" smtClean="0"/>
          </a:p>
          <a:p>
            <a:r>
              <a:rPr lang="en-US" dirty="0" smtClean="0"/>
              <a:t>------------------</a:t>
            </a:r>
          </a:p>
          <a:p>
            <a:endParaRPr lang="en-US" dirty="0" smtClean="0"/>
          </a:p>
          <a:p>
            <a:r>
              <a:rPr lang="en-US" dirty="0" smtClean="0"/>
              <a:t>Pop</a:t>
            </a:r>
            <a:r>
              <a:rPr lang="en-US" baseline="0" dirty="0" smtClean="0"/>
              <a:t> back up to the high-level point here, we can learn to categorize large numbers of entity types without any supervision…</a:t>
            </a:r>
            <a:endParaRPr lang="en-US" dirty="0" smtClean="0"/>
          </a:p>
          <a:p>
            <a:endParaRPr lang="en-US" dirty="0" smtClean="0"/>
          </a:p>
          <a:p>
            <a:r>
              <a:rPr lang="en-US" dirty="0" smtClean="0"/>
              <a:t>---------------------------------------------------------------</a:t>
            </a:r>
          </a:p>
          <a:p>
            <a:endParaRPr lang="en-US" dirty="0" smtClean="0"/>
          </a:p>
          <a:p>
            <a:r>
              <a:rPr lang="en-US" dirty="0" smtClean="0"/>
              <a:t>So why is it that LDA is winning here?</a:t>
            </a:r>
            <a:r>
              <a:rPr lang="en-US" baseline="0" dirty="0" smtClean="0"/>
              <a:t>  I think there are two reasons for this:</a:t>
            </a:r>
          </a:p>
          <a:p>
            <a:endParaRPr lang="en-US" baseline="0" dirty="0" smtClean="0"/>
          </a:p>
          <a:p>
            <a:r>
              <a:rPr lang="en-US" baseline="0" dirty="0" smtClean="0"/>
              <a:t>First of all, it’s able to share information about an entity’s type across it’s mentions, this is very helpful in cases where there isn’t enough context information to correctly classify a mention.</a:t>
            </a:r>
          </a:p>
          <a:p>
            <a:r>
              <a:rPr lang="en-US" baseline="0" dirty="0" smtClean="0"/>
              <a:t>Secondly, because our model is incorporating the Dictionaries as constraints, it’s able to take better advantage of this ambiguous source of training data</a:t>
            </a:r>
            <a:endParaRPr lang="en-US" dirty="0" smtClean="0"/>
          </a:p>
          <a:p>
            <a:endParaRPr lang="en-US" dirty="0" smtClean="0"/>
          </a:p>
          <a:p>
            <a:r>
              <a:rPr lang="en-US" dirty="0" smtClean="0"/>
              <a:t>---------</a:t>
            </a:r>
          </a:p>
          <a:p>
            <a:endParaRPr lang="en-US" dirty="0" smtClean="0"/>
          </a:p>
          <a:p>
            <a:r>
              <a:rPr lang="en-US" dirty="0" smtClean="0"/>
              <a:t>Why is it that LDA is winning?</a:t>
            </a:r>
          </a:p>
          <a:p>
            <a:r>
              <a:rPr lang="en-US" dirty="0" smtClean="0"/>
              <a:t>One</a:t>
            </a:r>
            <a:r>
              <a:rPr lang="en-US" baseline="0" dirty="0" smtClean="0"/>
              <a:t> thing is that Labeled LDA is able to share information about an entity’s possible types across it’s mentions.  If one mention is relatively unambiguous, this can help to disambiguate the type of other more ambiguous mentions.</a:t>
            </a:r>
          </a:p>
          <a:p>
            <a:endParaRPr lang="en-US" baseline="0" dirty="0" smtClean="0"/>
          </a:p>
          <a:p>
            <a:r>
              <a:rPr lang="en-US" baseline="0" dirty="0" smtClean="0"/>
              <a:t>Another thing is that </a:t>
            </a:r>
            <a:r>
              <a:rPr lang="en-US" baseline="0" dirty="0" err="1" smtClean="0"/>
              <a:t>LabeledLDA</a:t>
            </a:r>
            <a:r>
              <a:rPr lang="en-US" baseline="0" dirty="0" smtClean="0"/>
              <a:t> is better able to take advantage of the ambiguous training data provided by Freebase.  It doesn’t rely only on the “unambiguous” entities.</a:t>
            </a:r>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37</a:t>
            </a:fld>
            <a:endParaRPr lang="en-US"/>
          </a:p>
        </p:txBody>
      </p:sp>
    </p:spTree>
    <p:extLst>
      <p:ext uri="{BB962C8B-B14F-4D97-AF65-F5344CB8AC3E}">
        <p14:creationId xmlns:p14="http://schemas.microsoft.com/office/powerpoint/2010/main" val="3952816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I’ve just finished talking about a new approach to distant</a:t>
            </a:r>
            <a:r>
              <a:rPr lang="en-US" baseline="0" dirty="0" smtClean="0"/>
              <a:t> supervision based on topic models which is able to handle highly ambiguous training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was a natural question which came up when we were working on this.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is: what happens when there is missing data in either the text or the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answer it leads to errors in the training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is a very general problem that affects distant supervision both for named entity categorization and extracting binary relations.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decided to look at this problem in the context of extracting binary relations.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a:t>
            </a:r>
            <a:r>
              <a:rPr lang="en-US" baseline="0" dirty="0" smtClean="0"/>
              <a:t> IE systems for binary </a:t>
            </a:r>
            <a:r>
              <a:rPr lang="en-US" baseline="0" dirty="0" err="1" smtClean="0"/>
              <a:t>relatios</a:t>
            </a:r>
            <a:r>
              <a:rPr lang="en-US" baseline="0" dirty="0" smtClean="0"/>
              <a:t> make use of a lot of </a:t>
            </a:r>
            <a:r>
              <a:rPr lang="en-US" baseline="0" dirty="0" err="1" smtClean="0"/>
              <a:t>overlappign</a:t>
            </a:r>
            <a:r>
              <a:rPr lang="en-US" baseline="0" dirty="0" smtClean="0"/>
              <a:t> and highly correlated features, for example dependency paths, word </a:t>
            </a:r>
            <a:r>
              <a:rPr lang="en-US" baseline="0" dirty="0" err="1" smtClean="0"/>
              <a:t>subsequesnces</a:t>
            </a:r>
            <a:r>
              <a:rPr lang="en-US" baseline="0" dirty="0" smtClean="0"/>
              <a:t>, and so 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generative models I’ve been talking about so far don’t work very well in this situation because they </a:t>
            </a:r>
            <a:r>
              <a:rPr lang="en-US" baseline="0" smtClean="0"/>
              <a:t>make strong independence </a:t>
            </a:r>
            <a:r>
              <a:rPr lang="en-US" baseline="0" dirty="0" smtClean="0"/>
              <a:t>assumptions about </a:t>
            </a:r>
            <a:r>
              <a:rPr lang="en-US" baseline="0" smtClean="0"/>
              <a:t>the features.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instead we’ll look at this problem in the context of conditionally trained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PROBLEM</a:t>
            </a:r>
            <a:r>
              <a:rPr lang="en-US" baseline="0" dirty="0" smtClean="0"/>
              <a:t> AREA ******</a:t>
            </a:r>
            <a:endParaRPr lang="en-US" dirty="0" smtClean="0"/>
          </a:p>
          <a:p>
            <a:endParaRPr lang="en-US" dirty="0" smtClean="0"/>
          </a:p>
          <a:p>
            <a:r>
              <a:rPr lang="en-US" dirty="0" smtClean="0"/>
              <a:t>OK, so</a:t>
            </a:r>
            <a:r>
              <a:rPr lang="en-US" baseline="0" dirty="0" smtClean="0"/>
              <a:t> I just finished talking about a new approach to distant supervision based on topic models which is able to better handle the case where the training data is highly ambiguous.</a:t>
            </a:r>
          </a:p>
          <a:p>
            <a:r>
              <a:rPr lang="en-US" baseline="0" dirty="0" smtClean="0"/>
              <a:t>So a natural question came up while we were working on this, was what happens when information is missing from either the text or the database?</a:t>
            </a:r>
          </a:p>
          <a:p>
            <a:r>
              <a:rPr lang="en-US" baseline="0" dirty="0" smtClean="0"/>
              <a:t>-The answer is that it leads to errors in the training data.</a:t>
            </a:r>
          </a:p>
          <a:p>
            <a:r>
              <a:rPr lang="en-US" baseline="0" dirty="0" smtClean="0"/>
              <a:t>-This motivated us to look into models which explicitly model missing data</a:t>
            </a:r>
          </a:p>
          <a:p>
            <a:r>
              <a:rPr lang="en-US" baseline="0" dirty="0" smtClean="0"/>
              <a:t>I should probably point out up front this is work in progress, we haven’t submitted a paper on this yet, but I do have some recent results that I’m pretty excited about.</a:t>
            </a:r>
            <a:endParaRPr lang="en-US" dirty="0" smtClean="0"/>
          </a:p>
          <a:p>
            <a:endParaRPr lang="en-US" dirty="0" smtClean="0"/>
          </a:p>
          <a:p>
            <a:r>
              <a:rPr lang="en-US" dirty="0" smtClean="0"/>
              <a:t>**************************************</a:t>
            </a:r>
          </a:p>
          <a:p>
            <a:endParaRPr lang="en-US" dirty="0" smtClean="0"/>
          </a:p>
          <a:p>
            <a:r>
              <a:rPr lang="en-US" dirty="0" smtClean="0"/>
              <a:t>Now I’m going to talk about some very recent unpublished</a:t>
            </a:r>
            <a:r>
              <a:rPr lang="en-US" baseline="0" dirty="0" smtClean="0"/>
              <a:t> work I’ve been doing.  I have some experimental results to show and we’re planning to write this up and submit to TACL.</a:t>
            </a:r>
            <a:endParaRPr lang="en-US" dirty="0" smtClean="0"/>
          </a:p>
          <a:p>
            <a:endParaRPr lang="en-US" dirty="0" smtClean="0"/>
          </a:p>
          <a:p>
            <a:r>
              <a:rPr lang="en-US" dirty="0" smtClean="0"/>
              <a:t>MENTION: Very recent (unpublished) results;</a:t>
            </a:r>
            <a:r>
              <a:rPr lang="en-US" baseline="0" dirty="0" smtClean="0"/>
              <a:t> w</a:t>
            </a:r>
            <a:r>
              <a:rPr lang="en-US" dirty="0" smtClean="0"/>
              <a:t>ork in progress;</a:t>
            </a:r>
            <a:r>
              <a:rPr lang="en-US" baseline="0" dirty="0" smtClean="0"/>
              <a:t> </a:t>
            </a:r>
            <a:r>
              <a:rPr lang="en-US" dirty="0" smtClean="0"/>
              <a:t>I will show some experimental results, we’re planning to write this up and submit to TACL.</a:t>
            </a:r>
          </a:p>
          <a:p>
            <a:endParaRPr lang="en-US" dirty="0" smtClean="0"/>
          </a:p>
          <a:p>
            <a:r>
              <a:rPr lang="en-US" dirty="0" smtClean="0"/>
              <a:t>So</a:t>
            </a:r>
            <a:r>
              <a:rPr lang="en-US" baseline="0" dirty="0" smtClean="0"/>
              <a:t> far I’ve presented an approach to distant supervision which is able to handle more ambiguous weakly supervised training data.</a:t>
            </a:r>
          </a:p>
          <a:p>
            <a:r>
              <a:rPr lang="en-US" baseline="0" dirty="0" smtClean="0"/>
              <a:t>We noticed a natural question while working on this problem.</a:t>
            </a:r>
          </a:p>
          <a:p>
            <a:endParaRPr lang="en-US" dirty="0" smtClean="0"/>
          </a:p>
          <a:p>
            <a:r>
              <a:rPr lang="en-US" dirty="0" smtClean="0"/>
              <a:t>Distant supervision is</a:t>
            </a:r>
            <a:r>
              <a:rPr lang="en-US" baseline="0" dirty="0" smtClean="0"/>
              <a:t> a great approach, because it allows us to leverage lots of data to extract knowledge from text.</a:t>
            </a:r>
          </a:p>
          <a:p>
            <a:r>
              <a:rPr lang="en-US" baseline="0" dirty="0" smtClean="0"/>
              <a:t>I’ve talked about how we can better leverage this ambiguous training data using constrained topic models in the context of fine grained NER.</a:t>
            </a:r>
          </a:p>
          <a:p>
            <a:r>
              <a:rPr lang="en-US" baseline="0" dirty="0" smtClean="0"/>
              <a:t>There are still unsolved problems, however…</a:t>
            </a:r>
          </a:p>
          <a:p>
            <a:endParaRPr lang="en-US" dirty="0" smtClean="0"/>
          </a:p>
          <a:p>
            <a:r>
              <a:rPr lang="en-US" dirty="0" smtClean="0"/>
              <a:t>Example:</a:t>
            </a:r>
            <a:r>
              <a:rPr lang="en-US" baseline="0" dirty="0" smtClean="0"/>
              <a:t> missing data.</a:t>
            </a:r>
          </a:p>
          <a:p>
            <a:r>
              <a:rPr lang="en-US" baseline="0" dirty="0" smtClean="0"/>
              <a:t>Leads to false negatives in the training data…</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38</a:t>
            </a:fld>
            <a:endParaRPr lang="en-US"/>
          </a:p>
        </p:txBody>
      </p:sp>
    </p:spTree>
    <p:extLst>
      <p:ext uri="{BB962C8B-B14F-4D97-AF65-F5344CB8AC3E}">
        <p14:creationId xmlns:p14="http://schemas.microsoft.com/office/powerpoint/2010/main" val="3432951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PROBLEM AREA</a:t>
            </a:r>
            <a:endParaRPr lang="en-US" dirty="0" smtClean="0"/>
          </a:p>
          <a:p>
            <a:endParaRPr lang="en-US" dirty="0" smtClean="0"/>
          </a:p>
          <a:p>
            <a:r>
              <a:rPr lang="en-US" dirty="0" smtClean="0"/>
              <a:t>OK, so in</a:t>
            </a:r>
            <a:r>
              <a:rPr lang="en-US" baseline="0" dirty="0" smtClean="0"/>
              <a:t> distant supervision for binary relations we have access to a large number of instances of a target relation.</a:t>
            </a:r>
          </a:p>
          <a:p>
            <a:r>
              <a:rPr lang="en-US" baseline="0" dirty="0" smtClean="0"/>
              <a:t>Then we gather a bunch of sentences which mention pairs of entities from the </a:t>
            </a:r>
            <a:r>
              <a:rPr lang="en-US" baseline="0" dirty="0" err="1" smtClean="0"/>
              <a:t>realtion</a:t>
            </a:r>
            <a:r>
              <a:rPr lang="en-US" baseline="0" dirty="0" smtClean="0"/>
              <a:t>.</a:t>
            </a:r>
          </a:p>
          <a:p>
            <a:r>
              <a:rPr lang="en-US" baseline="0" dirty="0" smtClean="0"/>
              <a:t>Now we can extract features from these sentences and treat them like positive examples of the relation.</a:t>
            </a:r>
          </a:p>
          <a:p>
            <a:r>
              <a:rPr lang="en-US" baseline="0" dirty="0" smtClean="0"/>
              <a:t>But what happens if some data is missing here?</a:t>
            </a:r>
          </a:p>
          <a:p>
            <a:r>
              <a:rPr lang="en-US" baseline="0" dirty="0" smtClean="0"/>
              <a:t>Now all these sentences are effectively negative training examples which is clearly problematic.</a:t>
            </a:r>
          </a:p>
          <a:p>
            <a:r>
              <a:rPr lang="en-US" baseline="0" dirty="0" smtClean="0"/>
              <a:t>This is a pretty common situation.  These databases are incomplete and there is a lot of missing data.</a:t>
            </a:r>
            <a:endParaRPr lang="en-US" dirty="0" smtClean="0"/>
          </a:p>
          <a:p>
            <a:endParaRPr lang="en-US" dirty="0" smtClean="0"/>
          </a:p>
          <a:p>
            <a:r>
              <a:rPr lang="en-US" dirty="0" smtClean="0"/>
              <a:t>********************************************************</a:t>
            </a:r>
          </a:p>
          <a:p>
            <a:endParaRPr lang="en-US" dirty="0" smtClean="0"/>
          </a:p>
          <a:p>
            <a:r>
              <a:rPr lang="en-US" dirty="0" smtClean="0"/>
              <a:t>***PROBLEM</a:t>
            </a:r>
            <a:r>
              <a:rPr lang="en-US" baseline="0" dirty="0" smtClean="0"/>
              <a:t>-AREA****</a:t>
            </a:r>
            <a:endParaRPr lang="en-US" dirty="0" smtClean="0"/>
          </a:p>
          <a:p>
            <a:endParaRPr lang="en-US" dirty="0" smtClean="0"/>
          </a:p>
          <a:p>
            <a:r>
              <a:rPr lang="en-US" dirty="0" smtClean="0"/>
              <a:t>In distant supervision we have access to both a database and a large text corpus.</a:t>
            </a:r>
          </a:p>
          <a:p>
            <a:r>
              <a:rPr lang="en-US" dirty="0" smtClean="0"/>
              <a:t>For example Freebase contains large lists of people and their</a:t>
            </a:r>
            <a:r>
              <a:rPr lang="en-US" baseline="0" dirty="0" smtClean="0"/>
              <a:t> birth locations.</a:t>
            </a:r>
          </a:p>
          <a:p>
            <a:r>
              <a:rPr lang="en-US" baseline="0" dirty="0" smtClean="0"/>
              <a:t>And if we search the web for pairs of these entities, we can find lots of sentences which mention them.</a:t>
            </a:r>
          </a:p>
          <a:p>
            <a:r>
              <a:rPr lang="en-US" baseline="0" dirty="0" smtClean="0"/>
              <a:t>For example here are a few sentences which mention Barack Obama and Honolulu.</a:t>
            </a:r>
          </a:p>
          <a:p>
            <a:r>
              <a:rPr lang="en-US" baseline="0" dirty="0" smtClean="0"/>
              <a:t>OK, so each of these entity pairs become positive examples for the relation we’re trying to extract (in this case birth-location), we extract features from these sentences and train a supervised classifier to recognize instances of the relation for new pairs of entities.</a:t>
            </a:r>
          </a:p>
          <a:p>
            <a:endParaRPr lang="en-US" dirty="0" smtClean="0"/>
          </a:p>
          <a:p>
            <a:endParaRPr lang="en-US" dirty="0" smtClean="0"/>
          </a:p>
          <a:p>
            <a:r>
              <a:rPr lang="en-US" dirty="0" smtClean="0"/>
              <a:t>********************************************************************</a:t>
            </a:r>
          </a:p>
          <a:p>
            <a:endParaRPr lang="en-US" dirty="0" smtClean="0"/>
          </a:p>
          <a:p>
            <a:r>
              <a:rPr lang="en-US" dirty="0" smtClean="0"/>
              <a:t>In Distant supervision we have access to a structured database,</a:t>
            </a:r>
            <a:r>
              <a:rPr lang="en-US" baseline="0" dirty="0" smtClean="0"/>
              <a:t> for example Freebase contains a list of birth locations for many individuals.</a:t>
            </a:r>
          </a:p>
          <a:p>
            <a:r>
              <a:rPr lang="en-US" dirty="0" smtClean="0"/>
              <a:t>Then</a:t>
            </a:r>
            <a:r>
              <a:rPr lang="en-US" baseline="0" dirty="0" smtClean="0"/>
              <a:t> we look through a large text collection and find all the sentences which mention people and their birth locations, for example all the sentences that contain Barack Obama and Honolulu.</a:t>
            </a:r>
          </a:p>
          <a:p>
            <a:r>
              <a:rPr lang="en-US" baseline="0" dirty="0" smtClean="0"/>
              <a:t>Then features are extracted from each group of sentences, and these entity pairs are treated as positive examples of the relation for a supervised classifier.</a:t>
            </a:r>
          </a:p>
          <a:p>
            <a:r>
              <a:rPr lang="en-US" baseline="0" dirty="0" smtClean="0"/>
              <a:t>-Negative instances are just random pairs of entities.</a:t>
            </a:r>
          </a:p>
        </p:txBody>
      </p:sp>
      <p:sp>
        <p:nvSpPr>
          <p:cNvPr id="4" name="Slide Number Placeholder 3"/>
          <p:cNvSpPr>
            <a:spLocks noGrp="1"/>
          </p:cNvSpPr>
          <p:nvPr>
            <p:ph type="sldNum" sz="quarter" idx="10"/>
          </p:nvPr>
        </p:nvSpPr>
        <p:spPr/>
        <p:txBody>
          <a:bodyPr/>
          <a:lstStyle/>
          <a:p>
            <a:fld id="{60673171-2EC0-4114-9D46-963F4B9A772E}" type="slidenum">
              <a:rPr lang="en-US" smtClean="0"/>
              <a:t>39</a:t>
            </a:fld>
            <a:endParaRPr lang="en-US"/>
          </a:p>
        </p:txBody>
      </p:sp>
    </p:spTree>
    <p:extLst>
      <p:ext uri="{BB962C8B-B14F-4D97-AF65-F5344CB8AC3E}">
        <p14:creationId xmlns:p14="http://schemas.microsoft.com/office/powerpoint/2010/main" val="42856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I’ll walk through a model for distant supervision in the case of binary</a:t>
            </a:r>
            <a:r>
              <a:rPr lang="en-US" baseline="0" dirty="0" smtClean="0"/>
              <a:t> relations before getting into the details of how we’re going to model this problem of missing data.</a:t>
            </a:r>
          </a:p>
          <a:p>
            <a:r>
              <a:rPr lang="en-US" baseline="0" dirty="0" smtClean="0"/>
              <a:t>To start out, we have a pair of entities (for example BO, HI)</a:t>
            </a:r>
          </a:p>
          <a:p>
            <a:r>
              <a:rPr lang="en-US" baseline="0" dirty="0" smtClean="0"/>
              <a:t>We get to observe a lot of sentences which mention the entity pair.</a:t>
            </a:r>
          </a:p>
          <a:p>
            <a:r>
              <a:rPr lang="en-US" baseline="0" dirty="0" smtClean="0"/>
              <a:t>Then we have a classifier which predicts the relation mentioned in each sentence.</a:t>
            </a:r>
          </a:p>
          <a:p>
            <a:r>
              <a:rPr lang="en-US" baseline="0" dirty="0" smtClean="0"/>
              <a:t>In a standard supervised learning setup we’d get to observe these variables at training time.</a:t>
            </a:r>
          </a:p>
          <a:p>
            <a:r>
              <a:rPr lang="en-US" baseline="0" dirty="0" smtClean="0"/>
              <a:t>But in this case we only get to see these aggregate-level variables which tell us which relations hold between BO and Honolulu from Freebase.</a:t>
            </a:r>
          </a:p>
          <a:p>
            <a:r>
              <a:rPr lang="en-US" baseline="0" dirty="0" smtClean="0"/>
              <a:t>So how do we relate the aggregate relations with the sentence-level relation mentions?</a:t>
            </a:r>
          </a:p>
          <a:p>
            <a:r>
              <a:rPr lang="en-US" baseline="0" dirty="0" smtClean="0"/>
              <a:t>One answer is a simple deterministic-OR function.</a:t>
            </a:r>
          </a:p>
          <a:p>
            <a:r>
              <a:rPr lang="en-US" baseline="0" dirty="0" smtClean="0"/>
              <a:t>Basically this says that if any of the sentences mention that BO was born in Honolulu, then the fact is true, otherwise if none of them mention it, it is false.</a:t>
            </a:r>
          </a:p>
          <a:p>
            <a:r>
              <a:rPr lang="en-US" baseline="0" dirty="0" smtClean="0"/>
              <a:t>Conversely, if FB mentions that BO was born in HO, then at least one sentence has to mention it.</a:t>
            </a:r>
          </a:p>
          <a:p>
            <a:r>
              <a:rPr lang="en-US" baseline="0" dirty="0" smtClean="0"/>
              <a:t>To tune the parameters of our classifier we can maximize the conditional likelihood of the observed data in freebase conditioned on the observed sentences.</a:t>
            </a:r>
          </a:p>
          <a:p>
            <a:endParaRPr lang="en-US" dirty="0" smtClean="0"/>
          </a:p>
          <a:p>
            <a:endParaRPr lang="en-US" dirty="0" smtClean="0"/>
          </a:p>
          <a:p>
            <a:r>
              <a:rPr lang="en-US" dirty="0" smtClean="0"/>
              <a:t>********************************************</a:t>
            </a:r>
          </a:p>
          <a:p>
            <a:endParaRPr lang="en-US" dirty="0" smtClean="0"/>
          </a:p>
          <a:p>
            <a:r>
              <a:rPr lang="en-US" dirty="0" smtClean="0"/>
              <a:t>Here I’m showing a graphical model representation of the </a:t>
            </a:r>
            <a:r>
              <a:rPr lang="en-US" dirty="0" err="1" smtClean="0"/>
              <a:t>MultiR</a:t>
            </a:r>
            <a:r>
              <a:rPr lang="en-US" dirty="0" smtClean="0"/>
              <a:t> system for distant supervision which was developed at the University of Washington by Raphael Hoffmann and others.</a:t>
            </a:r>
          </a:p>
          <a:p>
            <a:r>
              <a:rPr lang="en-US" dirty="0" smtClean="0"/>
              <a:t>Here we are extracting binary relations</a:t>
            </a:r>
          </a:p>
          <a:p>
            <a:r>
              <a:rPr lang="en-US" dirty="0" smtClean="0"/>
              <a:t>So for each pair of entities, we have all the sentences which mention</a:t>
            </a:r>
            <a:r>
              <a:rPr lang="en-US" baseline="0" dirty="0" smtClean="0"/>
              <a:t> them, </a:t>
            </a:r>
          </a:p>
          <a:p>
            <a:r>
              <a:rPr lang="en-US" baseline="0" dirty="0" smtClean="0"/>
              <a:t>We also have a set of local extractors which give us a probability distribution over the relation mentioned in each sentence</a:t>
            </a:r>
          </a:p>
          <a:p>
            <a:r>
              <a:rPr lang="en-US" baseline="0" dirty="0" smtClean="0"/>
              <a:t>Also we have a set of aggregate variables which indicate whether each relation is true between the entity pair</a:t>
            </a:r>
          </a:p>
          <a:p>
            <a:r>
              <a:rPr lang="en-US" baseline="0" dirty="0" smtClean="0"/>
              <a:t>So how do we determine if a relation is true based on the sentence-level relation mentions?</a:t>
            </a:r>
          </a:p>
          <a:p>
            <a:r>
              <a:rPr lang="en-US" baseline="0" dirty="0" smtClean="0"/>
              <a:t>Well this is just a simple deterministic OR function.</a:t>
            </a:r>
          </a:p>
          <a:p>
            <a:r>
              <a:rPr lang="en-US" baseline="0" dirty="0" smtClean="0"/>
              <a:t>Basically this says, for example, that if any of the sentences mention that BO was born in Honolulu, then it’s true and if none of the sentences mentions this, it is false.</a:t>
            </a:r>
          </a:p>
          <a:p>
            <a:endParaRPr lang="en-US" dirty="0" smtClean="0"/>
          </a:p>
          <a:p>
            <a:endParaRPr lang="en-US" dirty="0" smtClean="0"/>
          </a:p>
          <a:p>
            <a:r>
              <a:rPr lang="en-US" dirty="0" smtClean="0"/>
              <a:t>*************************************************************</a:t>
            </a:r>
          </a:p>
          <a:p>
            <a:endParaRPr lang="en-US" dirty="0" smtClean="0"/>
          </a:p>
          <a:p>
            <a:r>
              <a:rPr lang="en-US" dirty="0" smtClean="0"/>
              <a:t>OK, so here is a graphical model representation of</a:t>
            </a:r>
            <a:r>
              <a:rPr lang="en-US" baseline="0" dirty="0" smtClean="0"/>
              <a:t> </a:t>
            </a:r>
            <a:r>
              <a:rPr lang="en-US" baseline="0" dirty="0" err="1" smtClean="0"/>
              <a:t>MultiR</a:t>
            </a:r>
            <a:r>
              <a:rPr lang="en-US" baseline="0" dirty="0" smtClean="0"/>
              <a:t> which was developed by Raphael Hoffmann and others at UW.</a:t>
            </a:r>
          </a:p>
          <a:p>
            <a:r>
              <a:rPr lang="en-US" baseline="0" dirty="0" smtClean="0"/>
              <a:t>For each pair of entities (e.g. Obama and Honolulu) we have all the sentences in our data which mention the pair.</a:t>
            </a:r>
          </a:p>
          <a:p>
            <a:r>
              <a:rPr lang="en-US" baseline="0" dirty="0" smtClean="0"/>
              <a:t>Then we have a set of factors which look </a:t>
            </a:r>
            <a:r>
              <a:rPr lang="en-US" baseline="0" dirty="0" err="1" smtClean="0"/>
              <a:t>af</a:t>
            </a:r>
            <a:r>
              <a:rPr lang="en-US" baseline="0" dirty="0" smtClean="0"/>
              <a:t> features of the sentences and give us a probability distribution over the possible relations mentioned in each sentence.</a:t>
            </a:r>
          </a:p>
          <a:p>
            <a:r>
              <a:rPr lang="en-US" baseline="0" dirty="0" smtClean="0"/>
              <a:t>And we have these aggregate level variables which tell us for each relation whether it holds between the pair of entities.</a:t>
            </a:r>
          </a:p>
          <a:p>
            <a:r>
              <a:rPr lang="en-US" baseline="0" dirty="0" smtClean="0"/>
              <a:t>So how do we tell whether a relation holds?  Well this is simply a deterministic OR function.</a:t>
            </a:r>
          </a:p>
          <a:p>
            <a:r>
              <a:rPr lang="en-US" baseline="0" dirty="0" smtClean="0"/>
              <a:t>Basically this just says that if any of the sentences mention that </a:t>
            </a:r>
            <a:r>
              <a:rPr lang="en-US" baseline="0" dirty="0" err="1" smtClean="0"/>
              <a:t>barack</a:t>
            </a:r>
            <a:r>
              <a:rPr lang="en-US" baseline="0" dirty="0" smtClean="0"/>
              <a:t> </a:t>
            </a:r>
            <a:r>
              <a:rPr lang="en-US" baseline="0" dirty="0" err="1" smtClean="0"/>
              <a:t>obama</a:t>
            </a:r>
            <a:r>
              <a:rPr lang="en-US" baseline="0" dirty="0" smtClean="0"/>
              <a:t> was born in Honolulu, then it’s true, conversely if none of the sentences mention this, then the fact is false.</a:t>
            </a:r>
            <a:endParaRPr lang="en-US" dirty="0" smtClean="0"/>
          </a:p>
          <a:p>
            <a:endParaRPr lang="en-US" dirty="0" smtClean="0"/>
          </a:p>
          <a:p>
            <a:r>
              <a:rPr lang="en-US" dirty="0" smtClean="0"/>
              <a:t>*****************************************************</a:t>
            </a:r>
          </a:p>
          <a:p>
            <a:endParaRPr lang="en-US" dirty="0" smtClean="0"/>
          </a:p>
          <a:p>
            <a:r>
              <a:rPr lang="en-US" dirty="0" smtClean="0"/>
              <a:t>TODO: mention simpler model without latent variables</a:t>
            </a:r>
          </a:p>
          <a:p>
            <a:r>
              <a:rPr lang="en-US" dirty="0" smtClean="0"/>
              <a:t>--------</a:t>
            </a:r>
          </a:p>
          <a:p>
            <a:endParaRPr lang="en-US" dirty="0" smtClean="0"/>
          </a:p>
          <a:p>
            <a:r>
              <a:rPr lang="en-US" dirty="0" smtClean="0"/>
              <a:t>-This is one</a:t>
            </a:r>
            <a:r>
              <a:rPr lang="en-US" baseline="0" dirty="0" smtClean="0"/>
              <a:t> recent state-of-the art approach to this problem which applies a </a:t>
            </a:r>
            <a:r>
              <a:rPr lang="en-US" baseline="0" dirty="0" err="1" smtClean="0"/>
              <a:t>markov</a:t>
            </a:r>
            <a:r>
              <a:rPr lang="en-US" baseline="0" dirty="0" smtClean="0"/>
              <a:t> network involving latent variables.</a:t>
            </a:r>
          </a:p>
          <a:p>
            <a:endParaRPr lang="en-US" baseline="0" dirty="0" smtClean="0"/>
          </a:p>
          <a:p>
            <a:r>
              <a:rPr lang="en-US" baseline="0" dirty="0" smtClean="0"/>
              <a:t>-Basically we have a set of classifiers which determine for each sentence which mentions a pair of entities (say Mitt Romney and Detroit) which relation they express</a:t>
            </a:r>
          </a:p>
          <a:p>
            <a:endParaRPr lang="en-US" baseline="0" dirty="0" smtClean="0"/>
          </a:p>
          <a:p>
            <a:r>
              <a:rPr lang="en-US" baseline="0" dirty="0" smtClean="0"/>
              <a:t>-Then we also have a set of aggregate variables, one for each relation which determine which relations hold between Mitt Romney and Detroit overall</a:t>
            </a:r>
          </a:p>
        </p:txBody>
      </p:sp>
      <p:sp>
        <p:nvSpPr>
          <p:cNvPr id="4" name="Slide Number Placeholder 3"/>
          <p:cNvSpPr>
            <a:spLocks noGrp="1"/>
          </p:cNvSpPr>
          <p:nvPr>
            <p:ph type="sldNum" sz="quarter" idx="10"/>
          </p:nvPr>
        </p:nvSpPr>
        <p:spPr/>
        <p:txBody>
          <a:bodyPr/>
          <a:lstStyle/>
          <a:p>
            <a:fld id="{463BE883-F1E4-4C80-AE1F-B31143F9886D}" type="slidenum">
              <a:rPr lang="en-US" smtClean="0"/>
              <a:t>40</a:t>
            </a:fld>
            <a:endParaRPr lang="en-US"/>
          </a:p>
        </p:txBody>
      </p:sp>
    </p:spTree>
    <p:extLst>
      <p:ext uri="{BB962C8B-B14F-4D97-AF65-F5344CB8AC3E}">
        <p14:creationId xmlns:p14="http://schemas.microsoft.com/office/powerpoint/2010/main" val="2479809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PROBLEM AREA</a:t>
            </a:r>
          </a:p>
          <a:p>
            <a:endParaRPr lang="en-US" dirty="0" smtClean="0"/>
          </a:p>
          <a:p>
            <a:endParaRPr lang="en-US" dirty="0" smtClean="0"/>
          </a:p>
          <a:p>
            <a:r>
              <a:rPr lang="en-US" dirty="0" smtClean="0"/>
              <a:t>For learning,</a:t>
            </a:r>
            <a:r>
              <a:rPr lang="en-US" baseline="0" dirty="0" smtClean="0"/>
              <a:t> we’re using an approach based on the Structured Perceptron which is an iterative gradient-based update.</a:t>
            </a:r>
          </a:p>
          <a:p>
            <a:r>
              <a:rPr lang="en-US" baseline="0" dirty="0" smtClean="0"/>
              <a:t>Additionally, we take an online approach to learning, which just means that we update the parameters after each entity pair rather than going through them all and doing batch updates.</a:t>
            </a:r>
          </a:p>
          <a:p>
            <a:r>
              <a:rPr lang="en-US" baseline="0" dirty="0" smtClean="0"/>
              <a:t>So here is what the gradient looks like.  It’s just the difference between these two expectations over the features.</a:t>
            </a:r>
          </a:p>
          <a:p>
            <a:r>
              <a:rPr lang="en-US" baseline="0" dirty="0" smtClean="0"/>
              <a:t>In practice these expectations are too difficult to compute, so instead we approximate them with maximizations.</a:t>
            </a:r>
          </a:p>
          <a:p>
            <a:r>
              <a:rPr lang="en-US" dirty="0" smtClean="0"/>
              <a:t>Basically</a:t>
            </a:r>
            <a:r>
              <a:rPr lang="en-US" baseline="0" dirty="0" smtClean="0"/>
              <a:t> what we do here is to find the best assignment to the sentence-level </a:t>
            </a:r>
            <a:r>
              <a:rPr lang="en-US" baseline="0" dirty="0" err="1" smtClean="0"/>
              <a:t>varaibles</a:t>
            </a:r>
            <a:r>
              <a:rPr lang="en-US" baseline="0" dirty="0" smtClean="0"/>
              <a:t>, both conditioned on the facts observed in Freebase, and unconstrained.</a:t>
            </a:r>
          </a:p>
          <a:p>
            <a:r>
              <a:rPr lang="en-US" baseline="0" dirty="0" smtClean="0"/>
              <a:t>If the two predictions agree with </a:t>
            </a:r>
            <a:r>
              <a:rPr lang="en-US" baseline="0" dirty="0" err="1" smtClean="0"/>
              <a:t>eachother</a:t>
            </a:r>
            <a:r>
              <a:rPr lang="en-US" baseline="0" dirty="0" smtClean="0"/>
              <a:t> then we don’t make any changes, otherwise we update the parameters by the difference between these terms.</a:t>
            </a:r>
          </a:p>
          <a:p>
            <a:r>
              <a:rPr lang="en-US" baseline="0" dirty="0" smtClean="0"/>
              <a:t>The unconstrained inference problem is trivial, we just find the max-scoring relation for each sentence independently.</a:t>
            </a:r>
          </a:p>
          <a:p>
            <a:r>
              <a:rPr lang="en-US" baseline="0" dirty="0" smtClean="0"/>
              <a:t>And the constrained inference problem can be viewed as an instance of a weighted edge-cover problem which can be </a:t>
            </a:r>
            <a:r>
              <a:rPr lang="en-US" baseline="0" dirty="0" err="1" smtClean="0"/>
              <a:t>efficently</a:t>
            </a:r>
            <a:r>
              <a:rPr lang="en-US" baseline="0" dirty="0" smtClean="0"/>
              <a:t> solved exactly.</a:t>
            </a:r>
            <a:endParaRPr lang="en-US" dirty="0" smtClean="0"/>
          </a:p>
          <a:p>
            <a:endParaRPr lang="en-US" dirty="0" smtClean="0"/>
          </a:p>
          <a:p>
            <a:r>
              <a:rPr lang="en-US" dirty="0" smtClean="0"/>
              <a:t>*********************************************</a:t>
            </a:r>
          </a:p>
          <a:p>
            <a:endParaRPr lang="en-US" dirty="0" smtClean="0"/>
          </a:p>
          <a:p>
            <a:r>
              <a:rPr lang="en-US" dirty="0" smtClean="0"/>
              <a:t>To do this we use</a:t>
            </a:r>
            <a:r>
              <a:rPr lang="en-US" baseline="0" dirty="0" smtClean="0"/>
              <a:t> an iterative gradient descent method based on the structured perceptron</a:t>
            </a:r>
          </a:p>
          <a:p>
            <a:r>
              <a:rPr lang="en-US" baseline="0" dirty="0" smtClean="0"/>
              <a:t>Additionally we use an online approach to learning (we iterate through each entity pair updating parameters after each).</a:t>
            </a:r>
          </a:p>
          <a:p>
            <a:r>
              <a:rPr lang="en-US" baseline="0" dirty="0" smtClean="0"/>
              <a:t>The gradient is the difference between these two expectations over the features</a:t>
            </a:r>
          </a:p>
          <a:p>
            <a:r>
              <a:rPr lang="en-US" dirty="0" smtClean="0"/>
              <a:t>This is to expensive to compute in practice, so instead we approximate the expectations with maximizations</a:t>
            </a:r>
          </a:p>
          <a:p>
            <a:r>
              <a:rPr lang="en-US" dirty="0" smtClean="0"/>
              <a:t>Basically</a:t>
            </a:r>
            <a:r>
              <a:rPr lang="en-US" baseline="0" dirty="0" smtClean="0"/>
              <a:t> what happens here is that we find the best assignment to the hidden sentence-level variables constrained by Freebase and unconstrained.</a:t>
            </a:r>
          </a:p>
          <a:p>
            <a:r>
              <a:rPr lang="en-US" baseline="0" dirty="0" smtClean="0"/>
              <a:t>If the two predictions agree, then we don’t make any changes to the weights.</a:t>
            </a:r>
          </a:p>
          <a:p>
            <a:r>
              <a:rPr lang="en-US" baseline="0" dirty="0" smtClean="0"/>
              <a:t>If they disagree, we update the parameters based on the difference between the features.</a:t>
            </a:r>
          </a:p>
          <a:p>
            <a:endParaRPr lang="en-US" dirty="0" smtClean="0"/>
          </a:p>
          <a:p>
            <a:endParaRPr lang="en-US" dirty="0" smtClean="0"/>
          </a:p>
          <a:p>
            <a:r>
              <a:rPr lang="en-US" dirty="0" smtClean="0"/>
              <a:t>**********************************************************************</a:t>
            </a:r>
          </a:p>
          <a:p>
            <a:endParaRPr lang="en-US" dirty="0" smtClean="0"/>
          </a:p>
          <a:p>
            <a:r>
              <a:rPr lang="en-US" dirty="0" smtClean="0"/>
              <a:t>-STRUCTURED</a:t>
            </a:r>
            <a:r>
              <a:rPr lang="en-US" baseline="0" dirty="0" smtClean="0"/>
              <a:t> PERCEPTRON</a:t>
            </a:r>
          </a:p>
          <a:p>
            <a:r>
              <a:rPr lang="en-US" baseline="0" dirty="0" smtClean="0"/>
              <a:t>-ONLINE Learning</a:t>
            </a:r>
          </a:p>
          <a:p>
            <a:endParaRPr lang="en-US" baseline="0" dirty="0" smtClean="0"/>
          </a:p>
          <a:p>
            <a:r>
              <a:rPr lang="en-US" baseline="0" dirty="0" smtClean="0"/>
              <a:t>-Latent variables</a:t>
            </a:r>
          </a:p>
          <a:p>
            <a:r>
              <a:rPr lang="en-US" baseline="0" dirty="0" smtClean="0"/>
              <a:t>-Find max prob. assignment to hidden variables</a:t>
            </a:r>
          </a:p>
          <a:p>
            <a:r>
              <a:rPr lang="en-US" baseline="0" dirty="0" smtClean="0"/>
              <a:t>-Update parameters (Feature expectations…)</a:t>
            </a:r>
          </a:p>
          <a:p>
            <a:endParaRPr lang="en-US" dirty="0" smtClean="0"/>
          </a:p>
          <a:p>
            <a:endParaRPr lang="en-US" dirty="0" smtClean="0"/>
          </a:p>
          <a:p>
            <a:r>
              <a:rPr lang="en-US" dirty="0" smtClean="0"/>
              <a:t>-So what happens during training is</a:t>
            </a:r>
            <a:r>
              <a:rPr lang="en-US" baseline="0" dirty="0" smtClean="0"/>
              <a:t> that we get to observe the aggregate variables, which we treat as constraints.</a:t>
            </a:r>
          </a:p>
          <a:p>
            <a:endParaRPr lang="en-US" baseline="0" dirty="0" smtClean="0"/>
          </a:p>
          <a:p>
            <a:r>
              <a:rPr lang="en-US" baseline="0" dirty="0" smtClean="0"/>
              <a:t>-Then we search for the highest scoring assignment to the hidden variables which satisfy these constraints, and use this to update the parameters of the local extractors.</a:t>
            </a:r>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41</a:t>
            </a:fld>
            <a:endParaRPr lang="en-US"/>
          </a:p>
        </p:txBody>
      </p:sp>
    </p:spTree>
    <p:extLst>
      <p:ext uri="{BB962C8B-B14F-4D97-AF65-F5344CB8AC3E}">
        <p14:creationId xmlns:p14="http://schemas.microsoft.com/office/powerpoint/2010/main" val="3132577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there are two assumptions driving the learning here.</a:t>
            </a:r>
          </a:p>
          <a:p>
            <a:r>
              <a:rPr lang="en-US" dirty="0" smtClean="0"/>
              <a:t>If a fact</a:t>
            </a:r>
            <a:r>
              <a:rPr lang="en-US" baseline="0" dirty="0" smtClean="0"/>
              <a:t> is not mentioned in the DB it can’t be mentioned in the text.</a:t>
            </a:r>
          </a:p>
          <a:p>
            <a:r>
              <a:rPr lang="en-US" baseline="0" dirty="0" smtClean="0"/>
              <a:t>If a fact is mentioned in the DB we have to extract it at least once from the text.</a:t>
            </a:r>
          </a:p>
          <a:p>
            <a:r>
              <a:rPr lang="en-US" baseline="0" dirty="0" smtClean="0"/>
              <a:t>These assumptions are good, because they drive the learning, but if there is missing data in either the text or the database the lead to errors in the training data.</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42</a:t>
            </a:fld>
            <a:endParaRPr lang="en-US"/>
          </a:p>
        </p:txBody>
      </p:sp>
    </p:spTree>
    <p:extLst>
      <p:ext uri="{BB962C8B-B14F-4D97-AF65-F5344CB8AC3E}">
        <p14:creationId xmlns:p14="http://schemas.microsoft.com/office/powerpoint/2010/main" val="2926193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how can we deal more gracefully with missing data?</a:t>
            </a:r>
          </a:p>
          <a:p>
            <a:endParaRPr lang="en-US" dirty="0" smtClean="0"/>
          </a:p>
          <a:p>
            <a:r>
              <a:rPr lang="en-US" dirty="0" smtClean="0"/>
              <a:t>**************************************</a:t>
            </a:r>
          </a:p>
          <a:p>
            <a:endParaRPr lang="en-US" dirty="0" smtClean="0"/>
          </a:p>
          <a:p>
            <a:r>
              <a:rPr lang="en-US" dirty="0" smtClean="0"/>
              <a:t>So how can we more gracefully deal with missing data?</a:t>
            </a:r>
          </a:p>
          <a:p>
            <a:endParaRPr lang="en-US"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43</a:t>
            </a:fld>
            <a:endParaRPr lang="en-US"/>
          </a:p>
        </p:txBody>
      </p:sp>
    </p:spTree>
    <p:extLst>
      <p:ext uri="{BB962C8B-B14F-4D97-AF65-F5344CB8AC3E}">
        <p14:creationId xmlns:p14="http://schemas.microsoft.com/office/powerpoint/2010/main" val="1838710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events are a really good application area for information extraction.</a:t>
            </a:r>
          </a:p>
          <a:p>
            <a:r>
              <a:rPr lang="en-US" dirty="0" smtClean="0"/>
              <a:t>If our goal is to extract historical or encyclopedic information, then it’s really difficult to compete with manually compiled structured data sources like WP or FB.</a:t>
            </a:r>
          </a:p>
          <a:p>
            <a:r>
              <a:rPr lang="en-US" dirty="0" smtClean="0"/>
              <a:t>But news is also a challenging</a:t>
            </a:r>
            <a:r>
              <a:rPr lang="en-US" baseline="0" dirty="0" smtClean="0"/>
              <a:t> area for NLP applications.  In part because news is already well organized.</a:t>
            </a:r>
          </a:p>
          <a:p>
            <a:r>
              <a:rPr lang="en-US" baseline="0" dirty="0" smtClean="0"/>
              <a:t>It’s easy to keep up to date with the important news stories each day by reading the paper.</a:t>
            </a:r>
          </a:p>
          <a:p>
            <a:endParaRPr lang="en-US" dirty="0" smtClean="0"/>
          </a:p>
          <a:p>
            <a:endParaRPr lang="en-US" dirty="0" smtClean="0"/>
          </a:p>
          <a:p>
            <a:r>
              <a:rPr lang="en-US" dirty="0" smtClean="0"/>
              <a:t>*****************************************</a:t>
            </a:r>
          </a:p>
          <a:p>
            <a:endParaRPr lang="en-US" dirty="0" smtClean="0"/>
          </a:p>
          <a:p>
            <a:r>
              <a:rPr lang="en-US" dirty="0" smtClean="0"/>
              <a:t>A large portion of previous work on IE and NLP has focused on processing newspaper articles, so I think</a:t>
            </a:r>
            <a:r>
              <a:rPr lang="en-US" baseline="0" dirty="0" smtClean="0"/>
              <a:t> it’s worth stepping back for a second to ask why that is.</a:t>
            </a:r>
          </a:p>
          <a:p>
            <a:r>
              <a:rPr lang="en-US" baseline="0" dirty="0" smtClean="0"/>
              <a:t>Historically newswire has been the best source of information on current events</a:t>
            </a:r>
          </a:p>
          <a:p>
            <a:r>
              <a:rPr lang="en-US" baseline="0" dirty="0" smtClean="0"/>
              <a:t>Current events are a great application area for NLP</a:t>
            </a:r>
          </a:p>
          <a:p>
            <a:r>
              <a:rPr lang="en-US" baseline="0" dirty="0" smtClean="0"/>
              <a:t>If our goal is to extract historical or encyclopedic information, then it’s very difficult to compete with manually curated structured data sources such as WP or FB.</a:t>
            </a:r>
          </a:p>
          <a:p>
            <a:r>
              <a:rPr lang="en-US" baseline="0" dirty="0" smtClean="0"/>
              <a:t>But newswire is somewhat challenging for NLP applications as well, partly because it’s already quite well organized and edited.</a:t>
            </a:r>
          </a:p>
          <a:p>
            <a:r>
              <a:rPr lang="en-US" baseline="0" dirty="0" smtClean="0"/>
              <a:t>It’s easy to keep up to date on current events by reading the newspaper every day.</a:t>
            </a:r>
          </a:p>
          <a:p>
            <a:endParaRPr lang="en-US" dirty="0" smtClean="0"/>
          </a:p>
          <a:p>
            <a:endParaRPr lang="en-US" dirty="0" smtClean="0"/>
          </a:p>
          <a:p>
            <a:r>
              <a:rPr lang="en-US" dirty="0" smtClean="0"/>
              <a:t>***********************************************</a:t>
            </a:r>
          </a:p>
          <a:p>
            <a:endParaRPr lang="en-US" dirty="0" smtClean="0"/>
          </a:p>
          <a:p>
            <a:r>
              <a:rPr lang="en-US" dirty="0" smtClean="0"/>
              <a:t>A </a:t>
            </a:r>
            <a:r>
              <a:rPr lang="en-US" baseline="0" dirty="0" smtClean="0"/>
              <a:t>large portion of previous work on IE and NLP has focused on processing newspaper articles, so I think it’s worth taking a moment to reflect on why that is.</a:t>
            </a:r>
          </a:p>
          <a:p>
            <a:r>
              <a:rPr lang="en-US" baseline="0" dirty="0" smtClean="0"/>
              <a:t>-Historically news articles have been the best source of information on current events (really since the spread of the printing press…)</a:t>
            </a:r>
          </a:p>
          <a:p>
            <a:r>
              <a:rPr lang="en-US" baseline="0" dirty="0" smtClean="0"/>
              <a:t>Current events are a really good application area for NLP and IE</a:t>
            </a:r>
          </a:p>
          <a:p>
            <a:r>
              <a:rPr lang="en-US" baseline="0" dirty="0" smtClean="0"/>
              <a:t>-If our goal is to extract encyclopedic knowledge, then it’s really difficult to compete with manually compiled structured data sources such as Wikipedia or Freebase, but if we’re extracting fresh information from news, then we have an opportunity to open up new data-analysis applications.</a:t>
            </a:r>
          </a:p>
          <a:p>
            <a:r>
              <a:rPr lang="en-US" dirty="0" smtClean="0"/>
              <a:t>-One challenge for NLP applications on newswire text, however is that news is already very well organized.</a:t>
            </a:r>
            <a:r>
              <a:rPr lang="en-US" baseline="0" dirty="0" smtClean="0"/>
              <a:t>  It’s fairly easy for a person to keep up to date on important events of the day by reading the newspaper.</a:t>
            </a:r>
            <a:endParaRPr lang="en-US" dirty="0" smtClean="0"/>
          </a:p>
          <a:p>
            <a:endParaRPr lang="en-US" dirty="0" smtClean="0"/>
          </a:p>
          <a:p>
            <a:r>
              <a:rPr lang="en-US" dirty="0" smtClean="0"/>
              <a:t>********************************************************************************</a:t>
            </a:r>
          </a:p>
          <a:p>
            <a:endParaRPr lang="en-US" dirty="0" smtClean="0"/>
          </a:p>
          <a:p>
            <a:r>
              <a:rPr lang="en-US" dirty="0" smtClean="0"/>
              <a:t>If</a:t>
            </a:r>
            <a:r>
              <a:rPr lang="en-US" baseline="0" dirty="0" smtClean="0"/>
              <a:t> we just focus on extracting encyclopedic knowledge (information which is not new) from text, then it’s difficult to compete with manually compiled sources of structured data such as Freebase or Wikipedia.</a:t>
            </a:r>
          </a:p>
          <a:p>
            <a:endParaRPr lang="en-US" baseline="0" dirty="0" smtClean="0"/>
          </a:p>
          <a:p>
            <a:r>
              <a:rPr lang="en-US" baseline="0" dirty="0" smtClean="0"/>
              <a:t>People are more likely to mention new information using natural language than to fill out structured data forms, so by extracting up-to-date information about current events, we should be able to enable new data-analysis applications </a:t>
            </a:r>
            <a:endParaRPr lang="en-US" dirty="0" smtClean="0"/>
          </a:p>
          <a:p>
            <a:endParaRPr lang="en-US" dirty="0" smtClean="0"/>
          </a:p>
          <a:p>
            <a:r>
              <a:rPr lang="en-US" dirty="0" smtClean="0"/>
              <a:t>*****************************************************************</a:t>
            </a:r>
          </a:p>
          <a:p>
            <a:endParaRPr lang="en-US" dirty="0" smtClean="0"/>
          </a:p>
          <a:p>
            <a:r>
              <a:rPr lang="en-US" dirty="0" smtClean="0"/>
              <a:t>Like I mentioned, most previous work on IE / NLP is focused on processing news articles.  Since the NLP</a:t>
            </a:r>
            <a:r>
              <a:rPr lang="en-US" baseline="0" dirty="0" smtClean="0"/>
              <a:t> community is spending so much time working with this data, </a:t>
            </a:r>
            <a:r>
              <a:rPr lang="en-US" dirty="0" smtClean="0"/>
              <a:t>I</a:t>
            </a:r>
            <a:r>
              <a:rPr lang="en-US" baseline="0" dirty="0" smtClean="0"/>
              <a:t> think it’s worth stepping back a bit and evaluating why we’ve decided to do this, and whether it makes sense to shift our focus.</a:t>
            </a:r>
          </a:p>
          <a:p>
            <a:endParaRPr lang="en-US" baseline="0" dirty="0" smtClean="0"/>
          </a:p>
          <a:p>
            <a:r>
              <a:rPr lang="en-US" baseline="0" dirty="0" smtClean="0"/>
              <a:t>Newswire is a natural choice for NLP applications</a:t>
            </a:r>
          </a:p>
          <a:p>
            <a:r>
              <a:rPr lang="en-US" baseline="0" dirty="0" smtClean="0"/>
              <a:t>-Historically newspapers have contained the best source of info on up to date info and current events.</a:t>
            </a:r>
          </a:p>
          <a:p>
            <a:r>
              <a:rPr lang="en-US" baseline="0" dirty="0" smtClean="0"/>
              <a:t>-Clearly NLP can have a big impact by extracting machine </a:t>
            </a:r>
            <a:r>
              <a:rPr lang="en-US" baseline="0" dirty="0" err="1" smtClean="0"/>
              <a:t>processable</a:t>
            </a:r>
            <a:r>
              <a:rPr lang="en-US" baseline="0" dirty="0" smtClean="0"/>
              <a:t> information on current events</a:t>
            </a:r>
          </a:p>
          <a:p>
            <a:r>
              <a:rPr lang="en-US" baseline="0" dirty="0" smtClean="0"/>
              <a:t>--if we just extract “old” information (that was already known), it’s difficult to compete with manually constructed structured data resources such as Freebase</a:t>
            </a:r>
          </a:p>
          <a:p>
            <a:r>
              <a:rPr lang="en-US" baseline="0" dirty="0" smtClean="0"/>
              <a:t>-</a:t>
            </a:r>
            <a:endParaRPr lang="en-US" dirty="0" smtClean="0"/>
          </a:p>
          <a:p>
            <a:endParaRPr lang="en-US" dirty="0" smtClean="0"/>
          </a:p>
          <a:p>
            <a:r>
              <a:rPr lang="en-US" dirty="0" smtClean="0"/>
              <a:t>-----------------------------------------------------------------------------------------</a:t>
            </a:r>
          </a:p>
          <a:p>
            <a:endParaRPr lang="en-US" dirty="0" smtClean="0"/>
          </a:p>
          <a:p>
            <a:r>
              <a:rPr lang="en-US" dirty="0" smtClean="0"/>
              <a:t>Why are we spending so much time working on NLP and</a:t>
            </a:r>
            <a:r>
              <a:rPr lang="en-US" baseline="0" dirty="0" smtClean="0"/>
              <a:t> IE from newswire?  </a:t>
            </a:r>
            <a:r>
              <a:rPr lang="en-US" dirty="0" smtClean="0"/>
              <a:t>Certainly</a:t>
            </a:r>
            <a:r>
              <a:rPr lang="en-US" baseline="0" dirty="0" smtClean="0"/>
              <a:t> is a useful domain, but might be time to consider looking at others as well…</a:t>
            </a:r>
          </a:p>
          <a:p>
            <a:endParaRPr lang="en-US" baseline="0" dirty="0" smtClean="0"/>
          </a:p>
          <a:p>
            <a:r>
              <a:rPr lang="en-US" baseline="0" dirty="0" smtClean="0"/>
              <a:t>Think it’s worth keeping in mind why we’ve chosen this text genre to work on originally, and to evaluate whether it’s necessary to think about other types of text as well…</a:t>
            </a:r>
            <a:endParaRPr lang="en-US" dirty="0" smtClean="0"/>
          </a:p>
          <a:p>
            <a:endParaRPr lang="en-US" dirty="0" smtClean="0"/>
          </a:p>
          <a:p>
            <a:r>
              <a:rPr lang="en-US" dirty="0" smtClean="0"/>
              <a:t>----------------------------------------------------------------------------------</a:t>
            </a:r>
          </a:p>
          <a:p>
            <a:endParaRPr lang="en-US" dirty="0" smtClean="0"/>
          </a:p>
          <a:p>
            <a:r>
              <a:rPr lang="en-US" dirty="0" smtClean="0"/>
              <a:t>Of course </a:t>
            </a:r>
            <a:r>
              <a:rPr lang="en-US" baseline="0" dirty="0" smtClean="0"/>
              <a:t>there has been tons of previous work on extracting events from newswire text.</a:t>
            </a:r>
          </a:p>
          <a:p>
            <a:r>
              <a:rPr lang="en-US" dirty="0" smtClean="0"/>
              <a:t>This makes sense because historically</a:t>
            </a:r>
            <a:r>
              <a:rPr lang="en-US" baseline="0" dirty="0" smtClean="0"/>
              <a:t> news has been the best source of information on current events.</a:t>
            </a:r>
          </a:p>
          <a:p>
            <a:endParaRPr lang="en-US" baseline="0" dirty="0" smtClean="0"/>
          </a:p>
          <a:p>
            <a:r>
              <a:rPr lang="en-US" baseline="0" dirty="0" smtClean="0"/>
              <a:t>Examples include the </a:t>
            </a:r>
            <a:r>
              <a:rPr lang="en-US" baseline="0" dirty="0" err="1" smtClean="0"/>
              <a:t>Timebank</a:t>
            </a:r>
            <a:r>
              <a:rPr lang="en-US" baseline="0" dirty="0" smtClean="0"/>
              <a:t> corpus and the MUC and ACE competitions</a:t>
            </a:r>
          </a:p>
          <a:p>
            <a:endParaRPr lang="en-US" dirty="0"/>
          </a:p>
        </p:txBody>
      </p:sp>
      <p:sp>
        <p:nvSpPr>
          <p:cNvPr id="4" name="Slide Number Placeholder 3"/>
          <p:cNvSpPr>
            <a:spLocks noGrp="1"/>
          </p:cNvSpPr>
          <p:nvPr>
            <p:ph type="sldNum" sz="quarter" idx="10"/>
          </p:nvPr>
        </p:nvSpPr>
        <p:spPr/>
        <p:txBody>
          <a:bodyPr/>
          <a:lstStyle/>
          <a:p>
            <a:fld id="{980A7282-1344-4D3C-B109-4CF9E504BEF3}" type="slidenum">
              <a:rPr lang="en-US" smtClean="0"/>
              <a:t>4</a:t>
            </a:fld>
            <a:endParaRPr lang="en-US"/>
          </a:p>
        </p:txBody>
      </p:sp>
    </p:spTree>
    <p:extLst>
      <p:ext uri="{BB962C8B-B14F-4D97-AF65-F5344CB8AC3E}">
        <p14:creationId xmlns:p14="http://schemas.microsoft.com/office/powerpoint/2010/main" val="3941009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proposed solution is to split these aggregate variables into two parts, one which represents whether each fact is mentioned in the text.</a:t>
            </a:r>
          </a:p>
          <a:p>
            <a:r>
              <a:rPr lang="en-US" baseline="0" dirty="0" smtClean="0"/>
              <a:t>Another which represents whether it is mentioned in the database.</a:t>
            </a:r>
          </a:p>
          <a:p>
            <a:r>
              <a:rPr lang="en-US" baseline="0" dirty="0" smtClean="0"/>
              <a:t>These factors between the two variables just encourage, but don’t require that they agree with </a:t>
            </a:r>
            <a:r>
              <a:rPr lang="en-US" baseline="0" dirty="0" err="1" smtClean="0"/>
              <a:t>eachother</a:t>
            </a:r>
            <a:r>
              <a:rPr lang="en-US" baseline="0" dirty="0" smtClean="0"/>
              <a:t>.</a:t>
            </a:r>
          </a:p>
          <a:p>
            <a:r>
              <a:rPr lang="en-US" baseline="0" dirty="0" smtClean="0"/>
              <a:t>So now you can see that the facts in FB will act like soft constraints instead of hard constraints as they did previously.</a:t>
            </a:r>
          </a:p>
          <a:p>
            <a:r>
              <a:rPr lang="en-US" baseline="0" dirty="0" smtClean="0"/>
              <a:t>So for example, it’s possible to extract facts not in FB if the local extractors are very confident, but of course we have to pay some penalty for doing that.</a:t>
            </a:r>
          </a:p>
          <a:p>
            <a:endParaRPr lang="en-US" dirty="0" smtClean="0"/>
          </a:p>
          <a:p>
            <a:endParaRPr lang="en-US" dirty="0" smtClean="0"/>
          </a:p>
          <a:p>
            <a:r>
              <a:rPr lang="en-US" dirty="0" smtClean="0"/>
              <a:t>********************************************************</a:t>
            </a:r>
          </a:p>
          <a:p>
            <a:endParaRPr lang="en-US" dirty="0" smtClean="0"/>
          </a:p>
          <a:p>
            <a:r>
              <a:rPr lang="en-US" dirty="0" smtClean="0"/>
              <a:t>We’re proposing to split these aggregate-level</a:t>
            </a:r>
            <a:r>
              <a:rPr lang="en-US" baseline="0" dirty="0" smtClean="0"/>
              <a:t> variables into two parts.</a:t>
            </a:r>
          </a:p>
          <a:p>
            <a:r>
              <a:rPr lang="en-US" baseline="0" dirty="0" smtClean="0"/>
              <a:t>One which represents whether each fact is mentioned in the text</a:t>
            </a:r>
          </a:p>
          <a:p>
            <a:r>
              <a:rPr lang="en-US" baseline="0" dirty="0" smtClean="0"/>
              <a:t>And another which represents whether it is mentioned in the database.</a:t>
            </a:r>
          </a:p>
          <a:p>
            <a:r>
              <a:rPr lang="en-US" baseline="0" dirty="0" smtClean="0"/>
              <a:t>Then these factors encourage, but don’t require that they agree.</a:t>
            </a:r>
          </a:p>
          <a:p>
            <a:r>
              <a:rPr lang="en-US" baseline="0" dirty="0" smtClean="0"/>
              <a:t>As you can see, the facts in freebase now act like soft rather than hard constraints.</a:t>
            </a:r>
          </a:p>
          <a:p>
            <a:r>
              <a:rPr lang="en-US" baseline="0" dirty="0" smtClean="0"/>
              <a:t>It’s possible to extract facts not in Freebase, if the sentence-level extractors are very confident though you have to pay some penalty for doing it.</a:t>
            </a:r>
          </a:p>
          <a:p>
            <a:endParaRPr lang="en-US" baseline="0" dirty="0" smtClean="0"/>
          </a:p>
          <a:p>
            <a:r>
              <a:rPr lang="en-US" baseline="0" dirty="0" smtClean="0"/>
              <a:t>******************************************************</a:t>
            </a:r>
            <a:endParaRPr lang="en-US" dirty="0" smtClean="0"/>
          </a:p>
          <a:p>
            <a:endParaRPr lang="en-US" dirty="0" smtClean="0"/>
          </a:p>
          <a:p>
            <a:r>
              <a:rPr lang="en-US" dirty="0" smtClean="0"/>
              <a:t>And split the aggregate variables into two parts.</a:t>
            </a:r>
          </a:p>
          <a:p>
            <a:r>
              <a:rPr lang="en-US" dirty="0" smtClean="0"/>
              <a:t>-One</a:t>
            </a:r>
            <a:r>
              <a:rPr lang="en-US" baseline="0" dirty="0" smtClean="0"/>
              <a:t> which is true if a fact is mentioned in the text, and another variable which is true if the fact is mentioned in the database.</a:t>
            </a:r>
          </a:p>
          <a:p>
            <a:endParaRPr lang="en-US" baseline="0" dirty="0" smtClean="0"/>
          </a:p>
          <a:p>
            <a:r>
              <a:rPr lang="en-US" baseline="0" dirty="0" smtClean="0"/>
              <a:t>-The factors between these two variables encourage, but don’t require agreement; so that it’s possible to violate these constraints, but you have to pay a penalty.</a:t>
            </a:r>
          </a:p>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44</a:t>
            </a:fld>
            <a:endParaRPr lang="en-US"/>
          </a:p>
        </p:txBody>
      </p:sp>
    </p:spTree>
    <p:extLst>
      <p:ext uri="{BB962C8B-B14F-4D97-AF65-F5344CB8AC3E}">
        <p14:creationId xmlns:p14="http://schemas.microsoft.com/office/powerpoint/2010/main" val="2283474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proceeds in much the same way</a:t>
            </a:r>
            <a:r>
              <a:rPr lang="en-US" baseline="0" dirty="0" smtClean="0"/>
              <a:t> as before.</a:t>
            </a:r>
          </a:p>
          <a:p>
            <a:r>
              <a:rPr lang="en-US" baseline="0" dirty="0" smtClean="0"/>
              <a:t>Basically the only difference is that we’re also maximizing over these new aggregate hidden variables.</a:t>
            </a:r>
          </a:p>
          <a:p>
            <a:r>
              <a:rPr lang="en-US" baseline="0" dirty="0" smtClean="0"/>
              <a:t>This doesn’t end up making much difference in the unconstrained optimization.</a:t>
            </a:r>
          </a:p>
          <a:p>
            <a:r>
              <a:rPr lang="en-US" baseline="0" dirty="0" smtClean="0"/>
              <a:t>But for the constrained case it makes the inference harder than before (no longer simple bipartite graph matching problem).</a:t>
            </a:r>
          </a:p>
          <a:p>
            <a:endParaRPr lang="en-US" dirty="0" smtClean="0"/>
          </a:p>
          <a:p>
            <a:endParaRPr lang="en-US" dirty="0" smtClean="0"/>
          </a:p>
          <a:p>
            <a:r>
              <a:rPr lang="en-US" dirty="0" smtClean="0"/>
              <a:t>******************************************************************</a:t>
            </a:r>
          </a:p>
          <a:p>
            <a:endParaRPr lang="en-US" dirty="0" smtClean="0"/>
          </a:p>
          <a:p>
            <a:r>
              <a:rPr lang="en-US" dirty="0" smtClean="0"/>
              <a:t>Learning proceeds in much the same way as before, except now we optimize over these additional</a:t>
            </a:r>
            <a:r>
              <a:rPr lang="en-US" baseline="0" dirty="0" smtClean="0"/>
              <a:t> aggregate level hidden variables.</a:t>
            </a:r>
          </a:p>
          <a:p>
            <a:r>
              <a:rPr lang="en-US" baseline="0" dirty="0" smtClean="0"/>
              <a:t>This doesn’t end up making any difference for the unconstrained inference problem.</a:t>
            </a:r>
          </a:p>
          <a:p>
            <a:r>
              <a:rPr lang="en-US" baseline="0" dirty="0" smtClean="0"/>
              <a:t>It does make the inference problem which is constrained by the freebase facts more difficult.</a:t>
            </a:r>
            <a:endParaRPr lang="en-US" dirty="0" smtClean="0"/>
          </a:p>
          <a:p>
            <a:endParaRPr lang="en-US" dirty="0" smtClean="0"/>
          </a:p>
          <a:p>
            <a:r>
              <a:rPr lang="en-US" dirty="0" smtClean="0"/>
              <a:t>*********************************************************</a:t>
            </a:r>
          </a:p>
          <a:p>
            <a:endParaRPr lang="en-US" dirty="0" smtClean="0"/>
          </a:p>
          <a:p>
            <a:r>
              <a:rPr lang="en-US" dirty="0" smtClean="0"/>
              <a:t>The difference here is that we’re</a:t>
            </a:r>
            <a:r>
              <a:rPr lang="en-US" baseline="0" dirty="0" smtClean="0"/>
              <a:t> also maximizing over these additional hidden variables, but they are deterministically determined by the sentence-level hidden variables, so the real difference is that the Freebase relations act like soft constraints as opposed to hard constraints as before.</a:t>
            </a:r>
            <a:endParaRPr lang="en-US" dirty="0" smtClean="0"/>
          </a:p>
          <a:p>
            <a:endParaRPr lang="en-US" dirty="0" smtClean="0"/>
          </a:p>
          <a:p>
            <a:r>
              <a:rPr lang="en-US" dirty="0" smtClean="0"/>
              <a:t>*********************************************************</a:t>
            </a:r>
          </a:p>
          <a:p>
            <a:endParaRPr lang="en-US" dirty="0" smtClean="0"/>
          </a:p>
          <a:p>
            <a:r>
              <a:rPr lang="en-US" dirty="0" smtClean="0"/>
              <a:t>Now we’re optimizing over the t’s in addition to z’s</a:t>
            </a:r>
          </a:p>
          <a:p>
            <a:endParaRPr lang="en-US" dirty="0" smtClean="0"/>
          </a:p>
          <a:p>
            <a:r>
              <a:rPr lang="en-US" dirty="0" smtClean="0"/>
              <a:t>Effective</a:t>
            </a:r>
            <a:r>
              <a:rPr lang="en-US" baseline="0" dirty="0" smtClean="0"/>
              <a:t>ly this means now we have soft constraints whereas before we had hard constraints.</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45</a:t>
            </a:fld>
            <a:endParaRPr lang="en-US"/>
          </a:p>
        </p:txBody>
      </p:sp>
    </p:spTree>
    <p:extLst>
      <p:ext uri="{BB962C8B-B14F-4D97-AF65-F5344CB8AC3E}">
        <p14:creationId xmlns:p14="http://schemas.microsoft.com/office/powerpoint/2010/main" val="3998107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how can</a:t>
            </a:r>
            <a:r>
              <a:rPr lang="en-US" baseline="0" dirty="0" smtClean="0"/>
              <a:t> we solve this inference problem?</a:t>
            </a:r>
          </a:p>
          <a:p>
            <a:r>
              <a:rPr lang="en-US" baseline="0" dirty="0" smtClean="0"/>
              <a:t>The goal is to find the best assignment to the sentence-level hidden variables conditioned on the observed sentences and database facts.</a:t>
            </a:r>
          </a:p>
          <a:p>
            <a:r>
              <a:rPr lang="en-US" baseline="0" dirty="0" err="1" smtClean="0"/>
              <a:t>Remenber</a:t>
            </a:r>
            <a:r>
              <a:rPr lang="en-US" baseline="0" dirty="0" smtClean="0"/>
              <a:t> that the aggregate “mentioned in text” variables are </a:t>
            </a:r>
            <a:r>
              <a:rPr lang="en-US" baseline="0" dirty="0" err="1" smtClean="0"/>
              <a:t>deterministicly</a:t>
            </a:r>
            <a:r>
              <a:rPr lang="en-US" baseline="0" dirty="0" smtClean="0"/>
              <a:t> related to the sentence-level relation mention variables.</a:t>
            </a:r>
          </a:p>
          <a:p>
            <a:r>
              <a:rPr lang="en-US" baseline="0" dirty="0" smtClean="0"/>
              <a:t>Like I mentioned this is </a:t>
            </a:r>
          </a:p>
          <a:p>
            <a:endParaRPr lang="en-US" dirty="0" smtClean="0"/>
          </a:p>
          <a:p>
            <a:r>
              <a:rPr lang="en-US" dirty="0" smtClean="0"/>
              <a:t>************************************************************</a:t>
            </a:r>
          </a:p>
          <a:p>
            <a:endParaRPr lang="en-US" dirty="0" smtClean="0"/>
          </a:p>
          <a:p>
            <a:r>
              <a:rPr lang="en-US" dirty="0" smtClean="0"/>
              <a:t>****PROBLEM</a:t>
            </a:r>
            <a:r>
              <a:rPr lang="en-US" baseline="0" dirty="0" smtClean="0"/>
              <a:t> AREA****</a:t>
            </a:r>
            <a:endParaRPr lang="en-US" dirty="0" smtClean="0"/>
          </a:p>
          <a:p>
            <a:endParaRPr lang="en-US" dirty="0" smtClean="0"/>
          </a:p>
          <a:p>
            <a:r>
              <a:rPr lang="en-US" dirty="0" smtClean="0"/>
              <a:t>The inference problem is to find the best assignment to the hidden</a:t>
            </a:r>
            <a:r>
              <a:rPr lang="en-US" baseline="0" dirty="0" smtClean="0"/>
              <a:t> sentence-level variables conditioned on the observed sentences and database facts.</a:t>
            </a:r>
          </a:p>
          <a:p>
            <a:r>
              <a:rPr lang="en-US" baseline="0" dirty="0" smtClean="0"/>
              <a:t>Note that the aggregate “mentioned in text” variables are deterministically related to the Z’s</a:t>
            </a:r>
          </a:p>
          <a:p>
            <a:r>
              <a:rPr lang="en-US" dirty="0" smtClean="0"/>
              <a:t>In</a:t>
            </a:r>
            <a:r>
              <a:rPr lang="en-US" baseline="0" dirty="0" smtClean="0"/>
              <a:t> this case the database facts act as soft constraints, and the inference problem is more difficult than before.</a:t>
            </a:r>
          </a:p>
          <a:p>
            <a:r>
              <a:rPr lang="en-US" baseline="0" dirty="0" smtClean="0"/>
              <a:t>But we find that a simple greedy search almost always finds an optimal solution, so long as we use carefully chosen search operators.</a:t>
            </a:r>
          </a:p>
          <a:p>
            <a:r>
              <a:rPr lang="en-US" dirty="0" smtClean="0"/>
              <a:t>In about 100K</a:t>
            </a:r>
            <a:r>
              <a:rPr lang="en-US" baseline="0" dirty="0" smtClean="0"/>
              <a:t> problems we only missed an optimal solution in about 3 cases compared against an exact solution found using A*.</a:t>
            </a:r>
            <a:endParaRPr lang="en-US" dirty="0" smtClean="0"/>
          </a:p>
          <a:p>
            <a:endParaRPr lang="en-US" dirty="0" smtClean="0"/>
          </a:p>
          <a:p>
            <a:r>
              <a:rPr lang="en-US" dirty="0" smtClean="0"/>
              <a:t>**************************************************************8</a:t>
            </a:r>
          </a:p>
          <a:p>
            <a:endParaRPr lang="en-US" dirty="0" smtClean="0"/>
          </a:p>
          <a:p>
            <a:r>
              <a:rPr lang="en-US" dirty="0" smtClean="0"/>
              <a:t>The inference problem is: given the sentences and the database, predict which facts are actually true, and also which sentences</a:t>
            </a:r>
            <a:r>
              <a:rPr lang="en-US" baseline="0" dirty="0" smtClean="0"/>
              <a:t> express which relations.</a:t>
            </a:r>
          </a:p>
          <a:p>
            <a:r>
              <a:rPr lang="en-US" baseline="0" dirty="0" smtClean="0"/>
              <a:t>Now we’re saying it’s OK to extract facts not in the database, or not to extract facts contained in the database if the local extractors are very confident, however you have to pay a penalty for this.</a:t>
            </a:r>
            <a:endParaRPr lang="en-US" dirty="0" smtClean="0"/>
          </a:p>
          <a:p>
            <a:endParaRPr lang="en-US" dirty="0" smtClean="0"/>
          </a:p>
          <a:p>
            <a:r>
              <a:rPr lang="en-US" dirty="0" smtClean="0"/>
              <a:t>This inference problem is more difficult than</a:t>
            </a:r>
            <a:r>
              <a:rPr lang="en-US" baseline="0" dirty="0" smtClean="0"/>
              <a:t> before, however we found that local search almost always finds an optimal solution, so long as we use a carefully chosen set of search operators.</a:t>
            </a:r>
          </a:p>
          <a:p>
            <a:r>
              <a:rPr lang="en-US" baseline="0" dirty="0" smtClean="0"/>
              <a:t>To verify this we compared against optimal solutions found using A* search (which is much slower and requires much more memory…)</a:t>
            </a:r>
          </a:p>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46</a:t>
            </a:fld>
            <a:endParaRPr lang="en-US"/>
          </a:p>
        </p:txBody>
      </p:sp>
    </p:spTree>
    <p:extLst>
      <p:ext uri="{BB962C8B-B14F-4D97-AF65-F5344CB8AC3E}">
        <p14:creationId xmlns:p14="http://schemas.microsoft.com/office/powerpoint/2010/main" val="296156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how much difference</a:t>
            </a:r>
            <a:r>
              <a:rPr lang="en-US" baseline="0" dirty="0" smtClean="0"/>
              <a:t> does explicitly modeling missing data make in practice?</a:t>
            </a:r>
          </a:p>
          <a:p>
            <a:r>
              <a:rPr lang="en-US" baseline="0" dirty="0" smtClean="0"/>
              <a:t>Here I’m showing precision-recall curves on the sentence-level extraction task compared against human judgments.</a:t>
            </a:r>
          </a:p>
          <a:p>
            <a:r>
              <a:rPr lang="en-US" dirty="0" smtClean="0"/>
              <a:t>The red curve is the original system which uses</a:t>
            </a:r>
            <a:r>
              <a:rPr lang="en-US" baseline="0" dirty="0" smtClean="0"/>
              <a:t> Freebase as hard constraints.</a:t>
            </a:r>
          </a:p>
          <a:p>
            <a:r>
              <a:rPr lang="en-US" dirty="0" smtClean="0"/>
              <a:t>In</a:t>
            </a:r>
            <a:r>
              <a:rPr lang="en-US" baseline="0" dirty="0" smtClean="0"/>
              <a:t> the black curve we’re using soft constraints with two hand-set parameters, one is the penalty for extracting facts not in FB, the other is the penalty for not extracting facts in FB.</a:t>
            </a:r>
          </a:p>
          <a:p>
            <a:r>
              <a:rPr lang="en-US" dirty="0" smtClean="0"/>
              <a:t>In</a:t>
            </a:r>
            <a:r>
              <a:rPr lang="en-US" baseline="0" dirty="0" smtClean="0"/>
              <a:t> the green curve we’re incorporating additional information in the form of a missing data model.</a:t>
            </a:r>
          </a:p>
          <a:p>
            <a:endParaRPr lang="en-US" baseline="0" dirty="0" smtClean="0"/>
          </a:p>
          <a:p>
            <a:r>
              <a:rPr lang="en-US" dirty="0" smtClean="0"/>
              <a:t>By</a:t>
            </a:r>
            <a:r>
              <a:rPr lang="en-US" baseline="0" dirty="0" smtClean="0"/>
              <a:t> explicitly modeling missing data we’re doing much better.  I think we knew these distant supervision models were making some bad assumptions, but I was surprised that there is this much room for improvement.</a:t>
            </a:r>
            <a:endParaRPr lang="en-US" dirty="0" smtClean="0"/>
          </a:p>
          <a:p>
            <a:endParaRPr lang="en-US" dirty="0" smtClean="0"/>
          </a:p>
          <a:p>
            <a:r>
              <a:rPr lang="en-US" dirty="0" smtClean="0"/>
              <a:t>**********************************************************</a:t>
            </a:r>
          </a:p>
          <a:p>
            <a:endParaRPr lang="en-US" dirty="0" smtClean="0"/>
          </a:p>
          <a:p>
            <a:r>
              <a:rPr lang="en-US" dirty="0" smtClean="0"/>
              <a:t>-The precision and recall using this</a:t>
            </a:r>
            <a:r>
              <a:rPr lang="en-US" baseline="0" dirty="0" smtClean="0"/>
              <a:t> approach is much better than the original model</a:t>
            </a:r>
          </a:p>
          <a:p>
            <a:r>
              <a:rPr lang="en-US" dirty="0" smtClean="0"/>
              <a:t>-</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47</a:t>
            </a:fld>
            <a:endParaRPr lang="en-US"/>
          </a:p>
        </p:txBody>
      </p:sp>
    </p:spTree>
    <p:extLst>
      <p:ext uri="{BB962C8B-B14F-4D97-AF65-F5344CB8AC3E}">
        <p14:creationId xmlns:p14="http://schemas.microsoft.com/office/powerpoint/2010/main" val="1796611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I’d like to pause for a minute to summarize what I’ve covered so far.</a:t>
            </a:r>
          </a:p>
          <a:p>
            <a:r>
              <a:rPr lang="en-US" baseline="0" dirty="0" smtClean="0"/>
              <a:t>I presented an analysis of challenges in applying NLP and IE to informal text</a:t>
            </a:r>
          </a:p>
          <a:p>
            <a:r>
              <a:rPr lang="en-US" baseline="0" dirty="0" smtClean="0"/>
              <a:t>I talked about our NLP tools we’ve adapted to Twitter.</a:t>
            </a:r>
          </a:p>
          <a:p>
            <a:r>
              <a:rPr lang="en-US" baseline="0" dirty="0" smtClean="0"/>
              <a:t>I showed this demo where we’re extracting a calendar of popular events occurring in the near future.</a:t>
            </a:r>
          </a:p>
          <a:p>
            <a:r>
              <a:rPr lang="en-US" baseline="0" dirty="0" smtClean="0"/>
              <a:t>And finally I presented 3 probabilistic models for open-domain information extraction:</a:t>
            </a:r>
          </a:p>
          <a:p>
            <a:r>
              <a:rPr lang="en-US" baseline="0" dirty="0" smtClean="0"/>
              <a:t>One which automatically discovers an appropriate set of event categories which match the data</a:t>
            </a:r>
          </a:p>
          <a:p>
            <a:r>
              <a:rPr lang="en-US" baseline="0" dirty="0" smtClean="0"/>
              <a:t>A new approach to distant supervision based on topic models which can handle highly ambiguous training data</a:t>
            </a:r>
          </a:p>
          <a:p>
            <a:r>
              <a:rPr lang="en-US" baseline="0" dirty="0" smtClean="0"/>
              <a:t>And an approach to modeling missing data in distant </a:t>
            </a:r>
            <a:r>
              <a:rPr lang="en-US" baseline="0" dirty="0" err="1" smtClean="0"/>
              <a:t>superivion</a:t>
            </a:r>
            <a:r>
              <a:rPr lang="en-US" baseline="0" dirty="0" smtClean="0"/>
              <a:t>.</a:t>
            </a:r>
          </a:p>
          <a:p>
            <a:endParaRPr lang="en-US" baseline="0" dirty="0" smtClean="0"/>
          </a:p>
          <a:p>
            <a:endParaRPr lang="en-US" baseline="0" dirty="0" smtClean="0"/>
          </a:p>
          <a:p>
            <a:r>
              <a:rPr lang="en-US" baseline="0" dirty="0" smtClean="0"/>
              <a:t>*********************************************</a:t>
            </a:r>
          </a:p>
          <a:p>
            <a:endParaRPr lang="en-US" baseline="0" dirty="0" smtClean="0"/>
          </a:p>
          <a:p>
            <a:r>
              <a:rPr lang="en-US" baseline="0" dirty="0" smtClean="0"/>
              <a:t>TODO: add citations</a:t>
            </a:r>
          </a:p>
          <a:p>
            <a:endParaRPr lang="en-US" baseline="0" dirty="0" smtClean="0"/>
          </a:p>
          <a:p>
            <a:r>
              <a:rPr lang="en-US" dirty="0" smtClean="0"/>
              <a:t>Unsupervised Event Categorization</a:t>
            </a:r>
          </a:p>
          <a:p>
            <a:pPr lvl="1"/>
            <a:r>
              <a:rPr lang="en-US" dirty="0" smtClean="0"/>
              <a:t>Discovers types which </a:t>
            </a:r>
            <a:r>
              <a:rPr lang="en-US" b="1" dirty="0" smtClean="0"/>
              <a:t>match the data</a:t>
            </a:r>
          </a:p>
          <a:p>
            <a:r>
              <a:rPr lang="en-US" dirty="0" smtClean="0"/>
              <a:t>Distant Supervision using Topic Models</a:t>
            </a:r>
          </a:p>
          <a:p>
            <a:pPr lvl="1"/>
            <a:r>
              <a:rPr lang="en-US" dirty="0" smtClean="0"/>
              <a:t>Weakly Supervised Named Entity Categorization</a:t>
            </a:r>
            <a:endParaRPr lang="en-US" b="1" dirty="0" smtClean="0"/>
          </a:p>
          <a:p>
            <a:r>
              <a:rPr lang="en-US" dirty="0" smtClean="0"/>
              <a:t>Better models for weakly supervised IE</a:t>
            </a:r>
          </a:p>
          <a:p>
            <a:pPr lvl="1"/>
            <a:r>
              <a:rPr lang="en-US" dirty="0" smtClean="0"/>
              <a:t>Modeling missing data in distant supervision</a:t>
            </a:r>
          </a:p>
          <a:p>
            <a:endParaRPr lang="en-US" baseline="0" dirty="0" smtClean="0"/>
          </a:p>
          <a:p>
            <a:endParaRPr lang="en-US" baseline="0" dirty="0" smtClean="0"/>
          </a:p>
          <a:p>
            <a:r>
              <a:rPr lang="en-US" baseline="0" dirty="0" smtClean="0"/>
              <a:t>OK, so just to summarize, I’ve presented an analysis of challenges involved in adapting NLP tools to noisy text like twitter</a:t>
            </a:r>
          </a:p>
          <a:p>
            <a:r>
              <a:rPr lang="en-US" baseline="0" dirty="0" smtClean="0"/>
              <a:t>I talked about our Twitter-specific tools, which are available for download</a:t>
            </a:r>
          </a:p>
          <a:p>
            <a:r>
              <a:rPr lang="en-US" baseline="0" dirty="0" smtClean="0"/>
              <a:t>I presented a demo of extracting a calendar of popular events which are happening in the near future, which you can check out (linked of my webpage)</a:t>
            </a:r>
          </a:p>
          <a:p>
            <a:r>
              <a:rPr lang="en-US" baseline="0" dirty="0" smtClean="0"/>
              <a:t>I also presented an approach to distant supervision using topic models</a:t>
            </a:r>
          </a:p>
          <a:p>
            <a:r>
              <a:rPr lang="en-US" dirty="0" smtClean="0"/>
              <a:t>I described an approach to unsupervised event categorization which automatically discovers an</a:t>
            </a:r>
            <a:r>
              <a:rPr lang="en-US" baseline="0" dirty="0" smtClean="0"/>
              <a:t> appropriate set of event types which match the data.</a:t>
            </a:r>
          </a:p>
          <a:p>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48</a:t>
            </a:fld>
            <a:endParaRPr lang="en-US"/>
          </a:p>
        </p:txBody>
      </p:sp>
    </p:spTree>
    <p:extLst>
      <p:ext uri="{BB962C8B-B14F-4D97-AF65-F5344CB8AC3E}">
        <p14:creationId xmlns:p14="http://schemas.microsoft.com/office/powerpoint/2010/main" val="2145676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Highlight collaborations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6264748-4018-4564-8DEE-FAF459DC7806}" type="slidenum">
              <a:rPr lang="en-US" smtClean="0"/>
              <a:t>49</a:t>
            </a:fld>
            <a:endParaRPr lang="en-US"/>
          </a:p>
        </p:txBody>
      </p:sp>
    </p:spTree>
    <p:extLst>
      <p:ext uri="{BB962C8B-B14F-4D97-AF65-F5344CB8AC3E}">
        <p14:creationId xmlns:p14="http://schemas.microsoft.com/office/powerpoint/2010/main" val="2391333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 mentioned we’re applying Statistical</a:t>
            </a:r>
            <a:r>
              <a:rPr lang="en-US" baseline="0" dirty="0" smtClean="0"/>
              <a:t> Machine Translation to this problem.</a:t>
            </a:r>
          </a:p>
          <a:p>
            <a:r>
              <a:rPr lang="en-US" baseline="0" dirty="0" smtClean="0"/>
              <a:t>In SMT the task is given some input foreign sentence to generate an appropriate English response, and in order to learn to do this we use large corpora of paired </a:t>
            </a:r>
            <a:r>
              <a:rPr lang="en-US" baseline="0" dirty="0" err="1" smtClean="0"/>
              <a:t>english</a:t>
            </a:r>
            <a:r>
              <a:rPr lang="en-US" baseline="0" dirty="0" smtClean="0"/>
              <a:t> and foreign sentences.</a:t>
            </a:r>
            <a:endParaRPr lang="en-US" dirty="0" smtClean="0"/>
          </a:p>
          <a:p>
            <a:endParaRPr lang="en-US" dirty="0" smtClean="0"/>
          </a:p>
          <a:p>
            <a:r>
              <a:rPr lang="en-US" dirty="0" smtClean="0"/>
              <a:t>**********************************************************</a:t>
            </a:r>
          </a:p>
          <a:p>
            <a:r>
              <a:rPr lang="en-US" dirty="0" smtClean="0"/>
              <a:t>So I mentioned that we’re applying SMT to the response generation task.</a:t>
            </a:r>
          </a:p>
          <a:p>
            <a:r>
              <a:rPr lang="en-US" dirty="0" smtClean="0"/>
              <a:t>In SMT the task is:</a:t>
            </a:r>
            <a:r>
              <a:rPr lang="en-US" baseline="0" dirty="0" smtClean="0"/>
              <a:t> given an input foreign sentence translate it into </a:t>
            </a:r>
            <a:r>
              <a:rPr lang="en-US" baseline="0" dirty="0" err="1" smtClean="0"/>
              <a:t>english</a:t>
            </a:r>
            <a:r>
              <a:rPr lang="en-US" baseline="0" dirty="0" smtClean="0"/>
              <a:t>, and in order to learn a model to do this we make use of large corpora of paired foreign/</a:t>
            </a:r>
            <a:r>
              <a:rPr lang="en-US" baseline="0" dirty="0" err="1" smtClean="0"/>
              <a:t>english</a:t>
            </a:r>
            <a:r>
              <a:rPr lang="en-US" baseline="0" dirty="0" smtClean="0"/>
              <a:t> sentences.</a:t>
            </a:r>
          </a:p>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50</a:t>
            </a:fld>
            <a:endParaRPr lang="en-US"/>
          </a:p>
        </p:txBody>
      </p:sp>
    </p:spTree>
    <p:extLst>
      <p:ext uri="{BB962C8B-B14F-4D97-AF65-F5344CB8AC3E}">
        <p14:creationId xmlns:p14="http://schemas.microsoft.com/office/powerpoint/2010/main" val="390860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response generation, the situation is</a:t>
            </a:r>
            <a:r>
              <a:rPr lang="en-US" baseline="0" dirty="0" smtClean="0"/>
              <a:t> very similar.  Given an arbitrary user utterance our goal is to generate an appropriate response, and in order to do this we’re learning a model from millions of naturally occurring conversations which pair status message with appropriate responses.</a:t>
            </a:r>
            <a:endParaRPr lang="en-US" dirty="0" smtClean="0"/>
          </a:p>
          <a:p>
            <a:endParaRPr lang="en-US" dirty="0" smtClean="0"/>
          </a:p>
          <a:p>
            <a:r>
              <a:rPr lang="en-US" dirty="0" smtClean="0"/>
              <a:t>************************************************************************</a:t>
            </a:r>
          </a:p>
          <a:p>
            <a:r>
              <a:rPr lang="en-US" dirty="0" smtClean="0"/>
              <a:t>In response generation the situation is very similar.  Given</a:t>
            </a:r>
            <a:r>
              <a:rPr lang="en-US" baseline="0" dirty="0" smtClean="0"/>
              <a:t> an arbitrary user-utterance we want to generate an appropriate response, and to learn a model of response generation we leverage large corpora of naturally </a:t>
            </a:r>
            <a:r>
              <a:rPr lang="en-US" baseline="0" dirty="0" err="1" smtClean="0"/>
              <a:t>occuring</a:t>
            </a:r>
            <a:r>
              <a:rPr lang="en-US" baseline="0" dirty="0" smtClean="0"/>
              <a:t> conversations which provide observed sentence pairs.</a:t>
            </a:r>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51</a:t>
            </a:fld>
            <a:endParaRPr lang="en-US"/>
          </a:p>
        </p:txBody>
      </p:sp>
    </p:spTree>
    <p:extLst>
      <p:ext uri="{BB962C8B-B14F-4D97-AF65-F5344CB8AC3E}">
        <p14:creationId xmlns:p14="http://schemas.microsoft.com/office/powerpoint/2010/main" val="106424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high level how phrase-based translation works is given an input sentence we first segment it into phrases, and then translate each phrase</a:t>
            </a:r>
            <a:r>
              <a:rPr lang="en-US" baseline="0" dirty="0" smtClean="0"/>
              <a:t> in the input into a phrase in the response.</a:t>
            </a:r>
            <a:endParaRPr lang="en-US" dirty="0" smtClean="0"/>
          </a:p>
          <a:p>
            <a:endParaRPr lang="en-US" dirty="0" smtClean="0"/>
          </a:p>
          <a:p>
            <a:r>
              <a:rPr lang="en-US" dirty="0" smtClean="0"/>
              <a:t>***************************************************************************</a:t>
            </a:r>
          </a:p>
          <a:p>
            <a:r>
              <a:rPr lang="en-US" dirty="0" smtClean="0"/>
              <a:t>At a high level,</a:t>
            </a:r>
            <a:r>
              <a:rPr lang="en-US" baseline="0" dirty="0" smtClean="0"/>
              <a:t> how phrase-based translation works is given an input sentence we first segment it into phrases, then translate each phrase in the input into a phrase in the response (potentially with some reordering)</a:t>
            </a:r>
          </a:p>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52</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Moses phrase-based decoder</a:t>
            </a:r>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53</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social media has emerged as an important competing source of information on current events.</a:t>
            </a:r>
          </a:p>
          <a:p>
            <a:r>
              <a:rPr lang="en-US" dirty="0" smtClean="0"/>
              <a:t>The status messages written by users of these social networking websites have very different characteristics from news articles.</a:t>
            </a:r>
          </a:p>
          <a:p>
            <a:r>
              <a:rPr lang="en-US" dirty="0" smtClean="0"/>
              <a:t>They are short, easy for anyone to write and are</a:t>
            </a:r>
            <a:r>
              <a:rPr lang="en-US" baseline="0" dirty="0" smtClean="0"/>
              <a:t> instantly and widely distributed.</a:t>
            </a:r>
          </a:p>
          <a:p>
            <a:r>
              <a:rPr lang="en-US" baseline="0" dirty="0" smtClean="0"/>
              <a:t>For these reasons, social media often contains more up to date information on a wider variety of topics than news.</a:t>
            </a:r>
          </a:p>
          <a:p>
            <a:r>
              <a:rPr lang="en-US" baseline="0" dirty="0" smtClean="0"/>
              <a:t>But this lowering of the </a:t>
            </a:r>
            <a:r>
              <a:rPr lang="en-US" baseline="0" dirty="0" err="1" smtClean="0"/>
              <a:t>barier</a:t>
            </a:r>
            <a:r>
              <a:rPr lang="en-US" baseline="0" dirty="0" smtClean="0"/>
              <a:t> to publication is a double-edged sword.</a:t>
            </a:r>
          </a:p>
          <a:p>
            <a:r>
              <a:rPr lang="en-US" baseline="0" dirty="0" smtClean="0"/>
              <a:t>Because these messages are so easy to write, we end up with a lot of irrelevant and redundant information, leading to a situation of information overload.</a:t>
            </a:r>
          </a:p>
          <a:p>
            <a:r>
              <a:rPr lang="en-US" baseline="0" dirty="0" smtClean="0"/>
              <a:t>Again this motivates the need for automatic text processing techniques.</a:t>
            </a:r>
          </a:p>
          <a:p>
            <a:endParaRPr lang="en-US" dirty="0" smtClean="0"/>
          </a:p>
          <a:p>
            <a:endParaRPr lang="en-US" dirty="0" smtClean="0"/>
          </a:p>
          <a:p>
            <a:r>
              <a:rPr lang="en-US" dirty="0" smtClean="0"/>
              <a:t>***************************************************</a:t>
            </a:r>
          </a:p>
          <a:p>
            <a:endParaRPr lang="en-US" dirty="0" smtClean="0"/>
          </a:p>
          <a:p>
            <a:r>
              <a:rPr lang="en-US" dirty="0" smtClean="0"/>
              <a:t>Recently social media has</a:t>
            </a:r>
            <a:r>
              <a:rPr lang="en-US" baseline="0" dirty="0" smtClean="0"/>
              <a:t> emerged as an important competing source of information on current events.  The status messages found on these social </a:t>
            </a:r>
            <a:r>
              <a:rPr lang="en-US" baseline="0" dirty="0" err="1" smtClean="0"/>
              <a:t>networing</a:t>
            </a:r>
            <a:r>
              <a:rPr lang="en-US" baseline="0" dirty="0" smtClean="0"/>
              <a:t> sites have several unique characteristics as compared with news: they are short, easy for anyone to write even on mobile devices, and are also instantly and widely disseminated.  For these reasons Twitter often contains the most up-to-date info on current events.</a:t>
            </a:r>
          </a:p>
          <a:p>
            <a:endParaRPr lang="en-US" baseline="0" dirty="0" smtClean="0"/>
          </a:p>
          <a:p>
            <a:r>
              <a:rPr lang="en-US" baseline="0" dirty="0" smtClean="0"/>
              <a:t>Lowering the barrier to publication is kind of a double edged sword, however because this also leads to many irrelevant and redundant messages.  No person can sit down and read all of the millions of Tweets written every day leading to a situation of information overload and motivating the need for automatic text processing techniques to extract and aggregate the most important information from Twitter.</a:t>
            </a:r>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5</a:t>
            </a:fld>
            <a:endParaRPr lang="en-US"/>
          </a:p>
        </p:txBody>
      </p:sp>
    </p:spTree>
    <p:extLst>
      <p:ext uri="{BB962C8B-B14F-4D97-AF65-F5344CB8AC3E}">
        <p14:creationId xmlns:p14="http://schemas.microsoft.com/office/powerpoint/2010/main" val="3585665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Moses phrase-based decoder</a:t>
            </a:r>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54</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55</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response should</a:t>
            </a:r>
            <a:r>
              <a:rPr lang="en-US" baseline="0" dirty="0" smtClean="0"/>
              <a:t> consist of good translations at the phrase level, for example we might see “who wants to” translating to “want to”, “come over” translating to “be there”, and tomorrow translation to tomorrow.</a:t>
            </a:r>
          </a:p>
          <a:p>
            <a:r>
              <a:rPr lang="en-US" baseline="0" dirty="0" smtClean="0"/>
              <a:t>In addition a good response should have a high score according to the language model which ensures it is fluent.</a:t>
            </a:r>
            <a:endParaRPr lang="en-US" dirty="0" smtClean="0"/>
          </a:p>
          <a:p>
            <a:endParaRPr lang="en-US" dirty="0" smtClean="0"/>
          </a:p>
          <a:p>
            <a:r>
              <a:rPr lang="en-US" dirty="0" smtClean="0"/>
              <a:t>*******************************************************************</a:t>
            </a:r>
          </a:p>
          <a:p>
            <a:r>
              <a:rPr lang="en-US" dirty="0" smtClean="0"/>
              <a:t>A good response</a:t>
            </a:r>
            <a:r>
              <a:rPr lang="en-US" baseline="0" dirty="0" smtClean="0"/>
              <a:t> should consist of good translations, for example we might see “who wants to” triggering “want to” in the response “come over” -&gt; “be there”, and “tomorrow” -&gt; “tomorrow”.</a:t>
            </a:r>
          </a:p>
          <a:p>
            <a:r>
              <a:rPr lang="en-US" baseline="0" dirty="0" smtClean="0"/>
              <a:t>The response should also have a high score according to the language model which ensures it is fluent.</a:t>
            </a:r>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56</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examples, ask for input</a:t>
            </a:r>
            <a:r>
              <a:rPr lang="en-US" baseline="0" dirty="0" smtClean="0"/>
              <a:t> </a:t>
            </a:r>
            <a:r>
              <a:rPr lang="en-US" baseline="0" smtClean="0"/>
              <a:t>from audience?</a:t>
            </a:r>
            <a:endParaRPr lang="en-US"/>
          </a:p>
        </p:txBody>
      </p:sp>
      <p:sp>
        <p:nvSpPr>
          <p:cNvPr id="4" name="Slide Number Placeholder 3"/>
          <p:cNvSpPr>
            <a:spLocks noGrp="1"/>
          </p:cNvSpPr>
          <p:nvPr>
            <p:ph type="sldNum" sz="quarter" idx="10"/>
          </p:nvPr>
        </p:nvSpPr>
        <p:spPr/>
        <p:txBody>
          <a:bodyPr/>
          <a:lstStyle/>
          <a:p>
            <a:fld id="{F755019A-1116-4E8C-9856-415D60D26154}" type="slidenum">
              <a:rPr lang="en-US" smtClean="0"/>
              <a:t>57</a:t>
            </a:fld>
            <a:endParaRPr lang="en-US"/>
          </a:p>
        </p:txBody>
      </p:sp>
    </p:spTree>
    <p:extLst>
      <p:ext uri="{BB962C8B-B14F-4D97-AF65-F5344CB8AC3E}">
        <p14:creationId xmlns:p14="http://schemas.microsoft.com/office/powerpoint/2010/main" val="4134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and perhaps more immediate application would be to predictive text entry.  Assuming a user has just received a message, and is typing a response using some noisy input mechanism, I think we can probably do a better job predicting what they are trying to type by taking the message they’ve received into account.  For example if you just received a message from your friend saying “I’m feeling sick”, and you respond to it with a speech signal, well we probably have a good idea of what you would have said based on what you are replying to.</a:t>
            </a:r>
          </a:p>
          <a:p>
            <a:endParaRPr lang="en-US" baseline="0" dirty="0" smtClean="0"/>
          </a:p>
          <a:p>
            <a:r>
              <a:rPr lang="en-US" baseline="0" dirty="0" smtClean="0"/>
              <a:t>**************************************************</a:t>
            </a:r>
          </a:p>
          <a:p>
            <a:r>
              <a:rPr lang="en-US" baseline="0" dirty="0" smtClean="0"/>
              <a:t>Another potential application is conversationally aware predictive text entry or speech recognition.</a:t>
            </a:r>
          </a:p>
          <a:p>
            <a:r>
              <a:rPr lang="en-US" baseline="0" dirty="0" smtClean="0"/>
              <a:t>Assuming the user is responding to a message, perhaps taking that message into account we can do a better job of predicting what the user is trying to say.</a:t>
            </a:r>
          </a:p>
          <a:p>
            <a:r>
              <a:rPr lang="en-US" baseline="0" dirty="0" smtClean="0"/>
              <a:t>As an example, suppose the user has just received a text message saying “I’m feeling sick”, this should strongly limit the type of response we expect to see, and could help in predicting what the user is trying to say.</a:t>
            </a:r>
          </a:p>
        </p:txBody>
      </p:sp>
      <p:sp>
        <p:nvSpPr>
          <p:cNvPr id="4" name="Slide Number Placeholder 3"/>
          <p:cNvSpPr>
            <a:spLocks noGrp="1"/>
          </p:cNvSpPr>
          <p:nvPr>
            <p:ph type="sldNum" sz="quarter" idx="10"/>
          </p:nvPr>
        </p:nvSpPr>
        <p:spPr/>
        <p:txBody>
          <a:bodyPr/>
          <a:lstStyle/>
          <a:p>
            <a:fld id="{B9FB2307-2A4E-4134-9660-F385EE11875B}" type="slidenum">
              <a:rPr lang="en-US" smtClean="0"/>
              <a:t>58</a:t>
            </a:fld>
            <a:endParaRPr lang="en-US"/>
          </a:p>
        </p:txBody>
      </p:sp>
    </p:spTree>
    <p:extLst>
      <p:ext uri="{BB962C8B-B14F-4D97-AF65-F5344CB8AC3E}">
        <p14:creationId xmlns:p14="http://schemas.microsoft.com/office/powerpoint/2010/main" val="3116326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59</a:t>
            </a:fld>
            <a:endParaRPr lang="en-US"/>
          </a:p>
        </p:txBody>
      </p:sp>
    </p:spTree>
    <p:extLst>
      <p:ext uri="{BB962C8B-B14F-4D97-AF65-F5344CB8AC3E}">
        <p14:creationId xmlns:p14="http://schemas.microsoft.com/office/powerpoint/2010/main" val="1808782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Highlight collaborations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6264748-4018-4564-8DEE-FAF459DC7806}" type="slidenum">
              <a:rPr lang="en-US" smtClean="0"/>
              <a:t>60</a:t>
            </a:fld>
            <a:endParaRPr lang="en-US"/>
          </a:p>
        </p:txBody>
      </p:sp>
    </p:spTree>
    <p:extLst>
      <p:ext uri="{BB962C8B-B14F-4D97-AF65-F5344CB8AC3E}">
        <p14:creationId xmlns:p14="http://schemas.microsoft.com/office/powerpoint/2010/main" val="2391333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Translate the other 21</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62</a:t>
            </a:fld>
            <a:endParaRPr lang="en-US"/>
          </a:p>
        </p:txBody>
      </p:sp>
    </p:spTree>
    <p:extLst>
      <p:ext uri="{BB962C8B-B14F-4D97-AF65-F5344CB8AC3E}">
        <p14:creationId xmlns:p14="http://schemas.microsoft.com/office/powerpoint/2010/main" val="2619065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is extracting</a:t>
            </a:r>
            <a:r>
              <a:rPr lang="en-US" baseline="0" dirty="0" smtClean="0"/>
              <a:t> richer semantic representations of events from </a:t>
            </a:r>
            <a:r>
              <a:rPr lang="en-US" baseline="0" dirty="0" err="1" smtClean="0"/>
              <a:t>Microblogs</a:t>
            </a:r>
            <a:endParaRPr lang="en-US" baseline="0" dirty="0" smtClean="0"/>
          </a:p>
          <a:p>
            <a:endParaRPr lang="en-US" baseline="0" dirty="0" smtClean="0"/>
          </a:p>
          <a:p>
            <a:r>
              <a:rPr lang="en-US" baseline="0" dirty="0" smtClean="0"/>
              <a:t>-Currently our representation for events is still fairly simple, each event is represented by a named entity involved in the event and the date on which it takes place.</a:t>
            </a:r>
          </a:p>
          <a:p>
            <a:r>
              <a:rPr lang="en-US" baseline="0" dirty="0" smtClean="0"/>
              <a:t>-Of course there can be multiple entities involved in an event, or there can be multiple events involving the same entity</a:t>
            </a:r>
          </a:p>
          <a:p>
            <a:r>
              <a:rPr lang="en-US" dirty="0" smtClean="0"/>
              <a:t>-Our current approach has the advantage it is very simple,</a:t>
            </a:r>
            <a:r>
              <a:rPr lang="en-US" baseline="0" dirty="0" smtClean="0"/>
              <a:t> open-domain and scalable</a:t>
            </a:r>
          </a:p>
          <a:p>
            <a:r>
              <a:rPr lang="en-US" baseline="0" dirty="0" smtClean="0"/>
              <a:t>-Future work: investigate the event reference resolution problem: clustering together all tweets which mention the same event.</a:t>
            </a:r>
          </a:p>
          <a:p>
            <a:endParaRPr lang="en-US" baseline="0" dirty="0" smtClean="0"/>
          </a:p>
          <a:p>
            <a:r>
              <a:rPr lang="en-US" baseline="0" dirty="0" smtClean="0"/>
              <a:t>Also related that is then schema discovery problem: to discover the entity types which are important for each type of event.  For example for a concert event we can expect to see a Music artist, city and venue where the concert takes place</a:t>
            </a:r>
          </a:p>
          <a:p>
            <a:endParaRPr lang="en-US" baseline="0" dirty="0" smtClean="0"/>
          </a:p>
          <a:p>
            <a:r>
              <a:rPr lang="en-US" baseline="0" dirty="0" smtClean="0"/>
              <a:t>Lots of opportunities for joint inference between clustering events, inducing event types and discovering type schema.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63</a:t>
            </a:fld>
            <a:endParaRPr lang="en-US"/>
          </a:p>
        </p:txBody>
      </p:sp>
    </p:spTree>
    <p:extLst>
      <p:ext uri="{BB962C8B-B14F-4D97-AF65-F5344CB8AC3E}">
        <p14:creationId xmlns:p14="http://schemas.microsoft.com/office/powerpoint/2010/main" val="1109726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So</a:t>
            </a:r>
            <a:r>
              <a:rPr lang="en-US" b="0" baseline="0" dirty="0" smtClean="0"/>
              <a:t> I’ve argued that we really need automatic text processing techniques to extract and aggregate information from Twitter, because there is a lot of important information there, but it’s very large and unorganized, so no person can read through all of these messages to find all the important information.</a:t>
            </a:r>
          </a:p>
          <a:p>
            <a:r>
              <a:rPr lang="en-US" b="0" dirty="0" smtClean="0"/>
              <a:t>I think you can make a similar argument for the</a:t>
            </a:r>
            <a:r>
              <a:rPr lang="en-US" b="0" baseline="0" dirty="0" smtClean="0"/>
              <a:t> informal text that’s generated in clinical environments.  There is a lot of high-value information here, but the volume is so large that no person can sift through all of it.  </a:t>
            </a:r>
          </a:p>
          <a:p>
            <a:r>
              <a:rPr lang="en-US" b="0" baseline="0" dirty="0" smtClean="0"/>
              <a:t>It’s not summarized and organized in a nice way as is the case with text in medical journals.</a:t>
            </a:r>
          </a:p>
          <a:p>
            <a:r>
              <a:rPr lang="en-US" b="0" baseline="0" dirty="0" smtClean="0"/>
              <a:t>Again we really need some information extraction techniques to extract structured data from this unstructured text.</a:t>
            </a:r>
          </a:p>
          <a:p>
            <a:endParaRPr lang="en-US" b="0" baseline="0" dirty="0" smtClean="0"/>
          </a:p>
          <a:p>
            <a:endParaRPr lang="en-US" b="1" dirty="0" smtClean="0"/>
          </a:p>
          <a:p>
            <a:r>
              <a:rPr lang="en-US" b="1" dirty="0" smtClean="0"/>
              <a:t>PROBLEM AREA</a:t>
            </a:r>
          </a:p>
          <a:p>
            <a:endParaRPr lang="en-US" b="0" dirty="0" smtClean="0"/>
          </a:p>
          <a:p>
            <a:r>
              <a:rPr lang="en-US" b="0" dirty="0" smtClean="0"/>
              <a:t>OK, so like I mentioned already, social media</a:t>
            </a:r>
            <a:r>
              <a:rPr lang="en-US" b="0" baseline="0" dirty="0" smtClean="0"/>
              <a:t> often contains more up to date information on a wider variety of topics than news articles.</a:t>
            </a:r>
          </a:p>
          <a:p>
            <a:r>
              <a:rPr lang="en-US" b="0" dirty="0" smtClean="0"/>
              <a:t>But</a:t>
            </a:r>
            <a:r>
              <a:rPr lang="en-US" b="0" baseline="0" dirty="0" smtClean="0"/>
              <a:t> the volume of tweets is much larger than news, and they are much more dis-organized, which really motivates the need for NLP and information extraction.</a:t>
            </a:r>
          </a:p>
          <a:p>
            <a:r>
              <a:rPr lang="en-US" b="0" baseline="0" dirty="0" smtClean="0"/>
              <a:t>By analogy, many of these arguments apply to clinical text.</a:t>
            </a:r>
          </a:p>
          <a:p>
            <a:r>
              <a:rPr lang="en-US" b="0" baseline="0" dirty="0" smtClean="0"/>
              <a:t>It contains more up-to-date information on a wider variety of medical information than medical journals.</a:t>
            </a:r>
          </a:p>
          <a:p>
            <a:r>
              <a:rPr lang="en-US" b="0" baseline="0" dirty="0" smtClean="0"/>
              <a:t>There is a lot of important information here which could help lead to new discoveries, for example side effects from untested drug combinations.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But there</a:t>
            </a:r>
            <a:r>
              <a:rPr lang="en-US" b="0" baseline="0" dirty="0" smtClean="0"/>
              <a:t> is also a lot of redundant and irrelevant information for medical researchers in this data.</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information is not neatly organized and summarized, as is the case with articles in medical journals.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 really need NLP and IE to extract and aggregate the most important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t>
            </a:r>
          </a:p>
          <a:p>
            <a:endParaRPr lang="en-US" b="0" dirty="0" smtClean="0"/>
          </a:p>
          <a:p>
            <a:endParaRPr lang="en-US" b="0" dirty="0" smtClean="0"/>
          </a:p>
          <a:p>
            <a:r>
              <a:rPr lang="en-US" b="0" dirty="0" smtClean="0"/>
              <a:t>OK, so I’ve made an argument that we have a big opportunity to have impact by applying NLP</a:t>
            </a:r>
            <a:r>
              <a:rPr lang="en-US" b="0" baseline="0" dirty="0" smtClean="0"/>
              <a:t> technology to noisy and unstructured Twitter data.</a:t>
            </a:r>
          </a:p>
          <a:p>
            <a:r>
              <a:rPr lang="en-US" b="0" baseline="0" dirty="0" smtClean="0"/>
              <a:t>This is because social media often contains more up-to-date information than news articles on a wider variety of topics.</a:t>
            </a:r>
          </a:p>
          <a:p>
            <a:r>
              <a:rPr lang="en-US" b="0" dirty="0" smtClean="0"/>
              <a:t>The</a:t>
            </a:r>
            <a:r>
              <a:rPr lang="en-US" b="0" baseline="0" dirty="0" smtClean="0"/>
              <a:t> amount of social media text is much larger, and it is much less organized than news </a:t>
            </a:r>
            <a:r>
              <a:rPr lang="en-US" b="0" baseline="0" dirty="0" err="1" smtClean="0"/>
              <a:t>aritcles</a:t>
            </a:r>
            <a:r>
              <a:rPr lang="en-US" b="0" baseline="0" dirty="0" smtClean="0"/>
              <a:t>.</a:t>
            </a:r>
            <a:endParaRPr lang="en-US" b="0" dirty="0" smtClean="0"/>
          </a:p>
          <a:p>
            <a:endParaRPr lang="en-US" b="0" dirty="0" smtClean="0"/>
          </a:p>
          <a:p>
            <a:r>
              <a:rPr lang="en-US" b="0" dirty="0" smtClean="0"/>
              <a:t>******************8888888******************************</a:t>
            </a:r>
          </a:p>
          <a:p>
            <a:endParaRPr lang="en-US" b="1" dirty="0" smtClean="0"/>
          </a:p>
          <a:p>
            <a:r>
              <a:rPr lang="en-US" b="1" dirty="0" smtClean="0"/>
              <a:t>TODO</a:t>
            </a:r>
            <a:r>
              <a:rPr lang="en-US" dirty="0" smtClean="0"/>
              <a:t>: How does my work relate to clinical text</a:t>
            </a:r>
            <a:r>
              <a:rPr lang="en-US" baseline="0" dirty="0" smtClean="0"/>
              <a:t> mining?</a:t>
            </a:r>
            <a:endParaRPr lang="en-US" dirty="0" smtClean="0"/>
          </a:p>
          <a:p>
            <a:endParaRPr lang="en-US" dirty="0" smtClean="0"/>
          </a:p>
          <a:p>
            <a:r>
              <a:rPr lang="en-US" dirty="0" smtClean="0"/>
              <a:t>In the same way that twitter presents more real-time</a:t>
            </a:r>
            <a:r>
              <a:rPr lang="en-US" baseline="0" dirty="0" smtClean="0"/>
              <a:t> information on current-events than news articles, I think we can consider clinical text as a more “</a:t>
            </a:r>
            <a:r>
              <a:rPr lang="en-US" baseline="0" dirty="0" err="1" smtClean="0"/>
              <a:t>realtime</a:t>
            </a:r>
            <a:r>
              <a:rPr lang="en-US" baseline="0" dirty="0" smtClean="0"/>
              <a:t>” source of medical information than medical journals.</a:t>
            </a:r>
          </a:p>
          <a:p>
            <a:r>
              <a:rPr lang="en-US" baseline="0" dirty="0" smtClean="0"/>
              <a:t>In some sense, I think that all the arguments I’ve made for applying information and text mining to Twitter apply equally to informal text generated in clinical environments.</a:t>
            </a:r>
          </a:p>
          <a:p>
            <a:r>
              <a:rPr lang="en-US" baseline="0" dirty="0" smtClean="0"/>
              <a:t>Clinical text is large, unorganized, but contains lots of important information, motivating the need for automatic text processing techniques to extract and aggregate the most important information.</a:t>
            </a:r>
          </a:p>
          <a:p>
            <a:endParaRPr lang="en-US" baseline="0" dirty="0" smtClean="0"/>
          </a:p>
        </p:txBody>
      </p:sp>
      <p:sp>
        <p:nvSpPr>
          <p:cNvPr id="4" name="Slide Number Placeholder 3"/>
          <p:cNvSpPr>
            <a:spLocks noGrp="1"/>
          </p:cNvSpPr>
          <p:nvPr>
            <p:ph type="sldNum" sz="quarter" idx="10"/>
          </p:nvPr>
        </p:nvSpPr>
        <p:spPr/>
        <p:txBody>
          <a:bodyPr/>
          <a:lstStyle/>
          <a:p>
            <a:fld id="{60673171-2EC0-4114-9D46-963F4B9A772E}" type="slidenum">
              <a:rPr lang="en-US" smtClean="0"/>
              <a:t>64</a:t>
            </a:fld>
            <a:endParaRPr lang="en-US"/>
          </a:p>
        </p:txBody>
      </p:sp>
    </p:spTree>
    <p:extLst>
      <p:ext uri="{BB962C8B-B14F-4D97-AF65-F5344CB8AC3E}">
        <p14:creationId xmlns:p14="http://schemas.microsoft.com/office/powerpoint/2010/main" val="272331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the noisy,</a:t>
            </a:r>
            <a:r>
              <a:rPr lang="en-US" baseline="0" dirty="0" smtClean="0"/>
              <a:t> informal text we find on Twitter presents a number of challenges for NLP systems.</a:t>
            </a:r>
          </a:p>
          <a:p>
            <a:r>
              <a:rPr lang="en-US" baseline="0" dirty="0" smtClean="0"/>
              <a:t>First there is a lot of lexical variation; Twitter users are very creative with their use of spelling and abbreviations.</a:t>
            </a:r>
          </a:p>
          <a:p>
            <a:r>
              <a:rPr lang="en-US" baseline="0" dirty="0" smtClean="0"/>
              <a:t>As an example, I ran a distributional word clustering algorithm on a large corpus of tweets, then picked out and cleaned up one of the clusters.</a:t>
            </a:r>
          </a:p>
          <a:p>
            <a:r>
              <a:rPr lang="en-US" baseline="0" dirty="0" smtClean="0"/>
              <a:t>Here you can see there are over 50 different ways people can refer to the word “tomorrow” on twitter.  Clearly we aren’t going to see this same kind of lexical variation in news.</a:t>
            </a:r>
          </a:p>
          <a:p>
            <a:r>
              <a:rPr lang="en-US" baseline="0" dirty="0" smtClean="0"/>
              <a:t>Tweets also contain unreliable capitalization.  For instance people will often capitalize words simply for emphasis, or leave the whole message lowercased; this is particularly challenging for NE segmentation which relies heavily on capitalization.</a:t>
            </a:r>
          </a:p>
          <a:p>
            <a:r>
              <a:rPr lang="en-US" baseline="0" dirty="0" smtClean="0"/>
              <a:t>Finally tweets have a unique grammar, for instance, users will often drop personal pronouns assuming the subject of the sentence refers to the speaker.</a:t>
            </a:r>
          </a:p>
          <a:p>
            <a:endParaRPr lang="en-US" dirty="0" smtClean="0"/>
          </a:p>
          <a:p>
            <a:endParaRPr lang="en-US" dirty="0" smtClean="0"/>
          </a:p>
          <a:p>
            <a:r>
              <a:rPr lang="en-US" dirty="0" smtClean="0"/>
              <a:t>*****************************************************</a:t>
            </a:r>
          </a:p>
          <a:p>
            <a:endParaRPr lang="en-US" dirty="0" smtClean="0"/>
          </a:p>
          <a:p>
            <a:r>
              <a:rPr lang="en-US" dirty="0" smtClean="0"/>
              <a:t>On the other hand, shallow-syntactic</a:t>
            </a:r>
            <a:r>
              <a:rPr lang="en-US" baseline="0" dirty="0" smtClean="0"/>
              <a:t> annotation tasks are generally more difficult in Twitter because of their noisy and informal style.</a:t>
            </a:r>
            <a:endParaRPr lang="en-US" dirty="0" smtClean="0"/>
          </a:p>
          <a:p>
            <a:endParaRPr lang="en-US" dirty="0" smtClean="0"/>
          </a:p>
          <a:p>
            <a:r>
              <a:rPr lang="en-US" dirty="0" smtClean="0"/>
              <a:t>First</a:t>
            </a:r>
            <a:r>
              <a:rPr lang="en-US" baseline="0" dirty="0" smtClean="0"/>
              <a:t> of all, people are really creative with their use of spelling and abbreviation; as an example, I ran a distributional word clustering algorithm on a large corpus of tweets, then picked out and cleaned up one of the clusters and you can see there are over 50 different ways to refer to the word “tomorrow”.  Clearly you wouldn’t see this same kind of lexical variation in grammatical texts such as news articles.</a:t>
            </a:r>
          </a:p>
          <a:p>
            <a:endParaRPr lang="en-US" baseline="0" dirty="0" smtClean="0"/>
          </a:p>
          <a:p>
            <a:r>
              <a:rPr lang="en-US" baseline="0" dirty="0" smtClean="0"/>
              <a:t>Another problem is unreliable capitalization – People often capitalize words simply for emphasis or don’t capitalize proper nouns.  This is a big problem for named entity segmentation which traditionally relies heavily on </a:t>
            </a:r>
            <a:r>
              <a:rPr lang="en-US" baseline="0" dirty="0" err="1" smtClean="0"/>
              <a:t>capitaliation</a:t>
            </a:r>
            <a:r>
              <a:rPr lang="en-US" baseline="0" dirty="0" smtClean="0"/>
              <a:t>.</a:t>
            </a:r>
          </a:p>
          <a:p>
            <a:endParaRPr lang="en-US" baseline="0" dirty="0" smtClean="0"/>
          </a:p>
          <a:p>
            <a:r>
              <a:rPr lang="en-US" baseline="0" dirty="0" smtClean="0"/>
              <a:t>Finally tweets have a unique grammar, for example we often see tweets which begin with verbs which isn’t common in news sentences.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6</a:t>
            </a:fld>
            <a:endParaRPr lang="en-US"/>
          </a:p>
        </p:txBody>
      </p:sp>
    </p:spTree>
    <p:extLst>
      <p:ext uri="{BB962C8B-B14F-4D97-AF65-F5344CB8AC3E}">
        <p14:creationId xmlns:p14="http://schemas.microsoft.com/office/powerpoint/2010/main" val="3234728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I’ve talked a lot about </a:t>
            </a:r>
            <a:r>
              <a:rPr lang="en-US" b="0" baseline="0" dirty="0" smtClean="0"/>
              <a:t>unsupervised approaches to information extraction.</a:t>
            </a:r>
          </a:p>
          <a:p>
            <a:r>
              <a:rPr lang="en-US" b="0" baseline="0" dirty="0" smtClean="0"/>
              <a:t>One nice thing is that these approaches don’t rely on manually labeled data, so they should easily transfer across domains.</a:t>
            </a:r>
          </a:p>
          <a:p>
            <a:r>
              <a:rPr lang="en-US" b="0" dirty="0" smtClean="0"/>
              <a:t>I’ve motivated this work in the context of learning to extract information from Twitter</a:t>
            </a:r>
            <a:r>
              <a:rPr lang="en-US" b="0" baseline="0" dirty="0" smtClean="0"/>
              <a:t> using Freebase as a source of Distant Supervision.</a:t>
            </a:r>
          </a:p>
          <a:p>
            <a:r>
              <a:rPr lang="en-US" b="0" baseline="0" dirty="0" smtClean="0"/>
              <a:t>But I think we can easily transfer these techniques to the medical domain simply by replacing tweets with clinical text and Freebase with a more appropriate ontology, for instance the UMLS </a:t>
            </a:r>
            <a:r>
              <a:rPr lang="en-US" b="0" baseline="0" dirty="0" err="1" smtClean="0"/>
              <a:t>metathasaurus</a:t>
            </a:r>
            <a:r>
              <a:rPr lang="en-US" b="0" baseline="0" dirty="0" smtClean="0"/>
              <a:t>.</a:t>
            </a:r>
          </a:p>
          <a:p>
            <a:endParaRPr lang="en-US" b="0" dirty="0" smtClean="0"/>
          </a:p>
          <a:p>
            <a:r>
              <a:rPr lang="en-US" b="0" dirty="0" smtClean="0"/>
              <a:t>******************************************************</a:t>
            </a:r>
          </a:p>
          <a:p>
            <a:endParaRPr lang="en-US" b="0" dirty="0" smtClean="0"/>
          </a:p>
          <a:p>
            <a:r>
              <a:rPr lang="en-US" b="0" dirty="0" smtClean="0"/>
              <a:t>OK, so how might we go about extracting information from this</a:t>
            </a:r>
            <a:r>
              <a:rPr lang="en-US" b="0" baseline="0" dirty="0" smtClean="0"/>
              <a:t> clinical data?  I believe many of the kinds of unsupervised approaches to information extraction that I’ve discussed so far, should apply equally well in the clinical domain.</a:t>
            </a:r>
            <a:endParaRPr lang="en-US" b="0" dirty="0" smtClean="0"/>
          </a:p>
          <a:p>
            <a:endParaRPr lang="en-US" b="0" dirty="0" smtClean="0"/>
          </a:p>
          <a:p>
            <a:r>
              <a:rPr lang="en-US" b="0" dirty="0" smtClean="0"/>
              <a:t>Twitter &lt;=&gt; Freebase Distant Supervision</a:t>
            </a:r>
          </a:p>
          <a:p>
            <a:r>
              <a:rPr lang="en-US" b="0" dirty="0" err="1" smtClean="0"/>
              <a:t>Clnical</a:t>
            </a:r>
            <a:r>
              <a:rPr lang="en-US" b="0" dirty="0" smtClean="0"/>
              <a:t> text </a:t>
            </a:r>
            <a:r>
              <a:rPr lang="en-US" b="0" dirty="0" smtClean="0">
                <a:sym typeface="Wingdings" pitchFamily="2" charset="2"/>
              </a:rPr>
              <a:t>&lt;=&gt;</a:t>
            </a:r>
            <a:r>
              <a:rPr lang="en-US" b="0" baseline="0" dirty="0" smtClean="0">
                <a:sym typeface="Wingdings" pitchFamily="2" charset="2"/>
              </a:rPr>
              <a:t> </a:t>
            </a:r>
            <a:r>
              <a:rPr lang="en-US" b="0" baseline="0" dirty="0" err="1" smtClean="0">
                <a:sym typeface="Wingdings" pitchFamily="2" charset="2"/>
              </a:rPr>
              <a:t>Metathasaurus</a:t>
            </a:r>
            <a:endParaRPr lang="en-US" b="0" dirty="0" smtClean="0"/>
          </a:p>
          <a:p>
            <a:endParaRPr lang="en-US" b="0" dirty="0" smtClean="0"/>
          </a:p>
          <a:p>
            <a:r>
              <a:rPr lang="en-US" b="0" dirty="0" smtClean="0"/>
              <a:t>***********************************************************</a:t>
            </a:r>
          </a:p>
          <a:p>
            <a:endParaRPr lang="en-US" b="1" dirty="0" smtClean="0"/>
          </a:p>
          <a:p>
            <a:r>
              <a:rPr lang="en-US" b="1" dirty="0" smtClean="0"/>
              <a:t>TODO</a:t>
            </a:r>
            <a:r>
              <a:rPr lang="en-US" dirty="0" smtClean="0"/>
              <a:t>: How does my work relate to clinical text</a:t>
            </a:r>
            <a:r>
              <a:rPr lang="en-US" baseline="0" dirty="0" smtClean="0"/>
              <a:t> mining?</a:t>
            </a:r>
            <a:endParaRPr lang="en-US" dirty="0" smtClean="0"/>
          </a:p>
          <a:p>
            <a:endParaRPr lang="en-US" dirty="0" smtClean="0"/>
          </a:p>
          <a:p>
            <a:r>
              <a:rPr lang="en-US" dirty="0" smtClean="0"/>
              <a:t>In the same way that twitter presents more real-time</a:t>
            </a:r>
            <a:r>
              <a:rPr lang="en-US" baseline="0" dirty="0" smtClean="0"/>
              <a:t> information on current-events than news articles, I think we can consider clinical text as a more “</a:t>
            </a:r>
            <a:r>
              <a:rPr lang="en-US" baseline="0" dirty="0" err="1" smtClean="0"/>
              <a:t>realtime</a:t>
            </a:r>
            <a:r>
              <a:rPr lang="en-US" baseline="0" dirty="0" smtClean="0"/>
              <a:t>” source of medical information than medical journals.</a:t>
            </a:r>
          </a:p>
          <a:p>
            <a:r>
              <a:rPr lang="en-US" baseline="0" dirty="0" smtClean="0"/>
              <a:t>In some sense, I think that all the arguments I’ve made for applying information and text mining to Twitter apply equally to informal text generated in clinical environments.</a:t>
            </a:r>
          </a:p>
          <a:p>
            <a:r>
              <a:rPr lang="en-US" baseline="0" dirty="0" smtClean="0"/>
              <a:t>Clinical text is large, unorganized, but contains lots of important information, motivating the need for automatic text processing techniques to extract and aggregate the most important information.</a:t>
            </a:r>
          </a:p>
          <a:p>
            <a:endParaRPr lang="en-US" baseline="0" dirty="0" smtClean="0"/>
          </a:p>
        </p:txBody>
      </p:sp>
      <p:sp>
        <p:nvSpPr>
          <p:cNvPr id="4" name="Slide Number Placeholder 3"/>
          <p:cNvSpPr>
            <a:spLocks noGrp="1"/>
          </p:cNvSpPr>
          <p:nvPr>
            <p:ph type="sldNum" sz="quarter" idx="10"/>
          </p:nvPr>
        </p:nvSpPr>
        <p:spPr/>
        <p:txBody>
          <a:bodyPr/>
          <a:lstStyle/>
          <a:p>
            <a:fld id="{60673171-2EC0-4114-9D46-963F4B9A772E}" type="slidenum">
              <a:rPr lang="en-US" smtClean="0"/>
              <a:t>65</a:t>
            </a:fld>
            <a:endParaRPr lang="en-US"/>
          </a:p>
        </p:txBody>
      </p:sp>
    </p:spTree>
    <p:extLst>
      <p:ext uri="{BB962C8B-B14F-4D97-AF65-F5344CB8AC3E}">
        <p14:creationId xmlns:p14="http://schemas.microsoft.com/office/powerpoint/2010/main" val="2723311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NEEDS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think there are lots</a:t>
            </a:r>
            <a:r>
              <a:rPr lang="en-US" b="0" baseline="0" dirty="0" smtClean="0"/>
              <a:t> of areas where these Information Extraction techniques can have a big impact on medical research.</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For instance helping to identify candidates for clinical trials.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Proactively identifying common treatment problems, for example adverse drug interactions.  It’s infeasible to run clinical trials for all possible drug combinations, but maybe we can hypothesize some adverse drug interactions by mining large datasets of electronic health records.  I believe much of the important information here is likely to be stored in text.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Another area where I think NLP has an opportunity to have an impact is in helping to connect genotypes and phenotypes.  People are now starting to collect and mine large </a:t>
            </a:r>
            <a:r>
              <a:rPr lang="en-US" b="0" baseline="0" dirty="0" err="1" smtClean="0"/>
              <a:t>biobanks</a:t>
            </a:r>
            <a:r>
              <a:rPr lang="en-US" b="0" baseline="0" dirty="0" smtClean="0"/>
              <a:t> which combine electronic health records with patients genetic information.  I believe much of the important phenotype information is likely to be stored in the text.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Finally of course patient privacy is a big concern in all of this.  I think NLP has the opportunity to accelerate medical research by automatically masking out personally identifiable information from EHRs.  There is simply too much data for a person to go through and manually </a:t>
            </a:r>
            <a:r>
              <a:rPr lang="en-US" b="0" baseline="0" dirty="0" err="1" smtClean="0"/>
              <a:t>anonymize</a:t>
            </a:r>
            <a:r>
              <a:rPr lang="en-US" b="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PROBLEM AREA</a:t>
            </a:r>
            <a:endParaRPr lang="en-US" dirty="0" smtClean="0"/>
          </a:p>
          <a:p>
            <a:endParaRPr lang="en-US" dirty="0" smtClean="0"/>
          </a:p>
          <a:p>
            <a:r>
              <a:rPr lang="en-US" dirty="0" smtClean="0"/>
              <a:t>Another area for future work is applying the</a:t>
            </a:r>
            <a:r>
              <a:rPr lang="en-US" baseline="0" dirty="0" smtClean="0"/>
              <a:t> unsupervised information extraction techniques I’ve developed to other domains.</a:t>
            </a:r>
          </a:p>
          <a:p>
            <a:r>
              <a:rPr lang="en-US" baseline="0" dirty="0" smtClean="0"/>
              <a:t>Because these approaches don’t require annotated data, they should be well suited to other domains, for example biomedical text mining.</a:t>
            </a:r>
          </a:p>
          <a:p>
            <a:r>
              <a:rPr lang="en-US" dirty="0" smtClean="0"/>
              <a:t>For</a:t>
            </a:r>
            <a:r>
              <a:rPr lang="en-US" baseline="0" dirty="0" smtClean="0"/>
              <a:t> example, unsupervised categorization of biomedical events or weakly supervised entity categorization using the gene ontology and </a:t>
            </a:r>
            <a:r>
              <a:rPr lang="en-US" baseline="0" dirty="0" err="1" smtClean="0"/>
              <a:t>pubmed</a:t>
            </a:r>
            <a:r>
              <a:rPr lang="en-US" baseline="0" dirty="0" smtClean="0"/>
              <a:t> abstracts.</a:t>
            </a:r>
          </a:p>
          <a:p>
            <a:r>
              <a:rPr lang="en-US" baseline="0" dirty="0" smtClean="0"/>
              <a:t>Furthermore, I’m really interested in applying some of these techniques to more informal styles of text which are generated in the medical domain, for example physician’s notes.  I think there is a lot of opportunity for NLP to have impact in this area, for example automatically identifying candidates for clinical trials, or proposing candidate hypothesis from data analysis (e.g. drug interactions – side effects).</a:t>
            </a:r>
          </a:p>
        </p:txBody>
      </p:sp>
      <p:sp>
        <p:nvSpPr>
          <p:cNvPr id="4" name="Slide Number Placeholder 3"/>
          <p:cNvSpPr>
            <a:spLocks noGrp="1"/>
          </p:cNvSpPr>
          <p:nvPr>
            <p:ph type="sldNum" sz="quarter" idx="10"/>
          </p:nvPr>
        </p:nvSpPr>
        <p:spPr/>
        <p:txBody>
          <a:bodyPr/>
          <a:lstStyle/>
          <a:p>
            <a:fld id="{60673171-2EC0-4114-9D46-963F4B9A772E}" type="slidenum">
              <a:rPr lang="en-US" smtClean="0"/>
              <a:t>66</a:t>
            </a:fld>
            <a:endParaRPr lang="en-US"/>
          </a:p>
        </p:txBody>
      </p:sp>
    </p:spTree>
    <p:extLst>
      <p:ext uri="{BB962C8B-B14F-4D97-AF65-F5344CB8AC3E}">
        <p14:creationId xmlns:p14="http://schemas.microsoft.com/office/powerpoint/2010/main" val="27233111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TODO:</a:t>
            </a:r>
            <a:r>
              <a:rPr lang="en-US" b="1" baseline="0" dirty="0" smtClean="0"/>
              <a:t> </a:t>
            </a:r>
            <a:r>
              <a:rPr lang="en-US" b="1" baseline="0" dirty="0" err="1" smtClean="0"/>
              <a:t>biobank</a:t>
            </a:r>
            <a:r>
              <a:rPr lang="en-US" b="1" baseline="0" dirty="0" smtClean="0"/>
              <a:t> applications (Kaiser Permanente…)</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PROBLEM</a:t>
            </a:r>
            <a:r>
              <a:rPr lang="en-US" baseline="0" dirty="0" smtClean="0"/>
              <a:t> AREA ******</a:t>
            </a:r>
            <a:endParaRPr lang="en-US" dirty="0" smtClean="0"/>
          </a:p>
          <a:p>
            <a:endParaRPr lang="en-US" dirty="0" smtClean="0"/>
          </a:p>
          <a:p>
            <a:r>
              <a:rPr lang="en-US" dirty="0" smtClean="0"/>
              <a:t>In</a:t>
            </a:r>
            <a:r>
              <a:rPr lang="en-US" baseline="0" dirty="0" smtClean="0"/>
              <a:t> the longer term I would like to scale up grounded language acquisition to more open-domain real-world datasets.</a:t>
            </a:r>
          </a:p>
          <a:p>
            <a:r>
              <a:rPr lang="en-US" baseline="0" dirty="0" smtClean="0"/>
              <a:t>These days we have access to tons of temporally aligned </a:t>
            </a:r>
            <a:r>
              <a:rPr lang="en-US" baseline="0" dirty="0" err="1" smtClean="0"/>
              <a:t>realtime</a:t>
            </a:r>
            <a:r>
              <a:rPr lang="en-US" baseline="0" dirty="0" smtClean="0"/>
              <a:t> text and sensor data.</a:t>
            </a:r>
          </a:p>
          <a:p>
            <a:r>
              <a:rPr lang="en-US" baseline="0" dirty="0" smtClean="0"/>
              <a:t>An interesting question is whether we can align events in the text to sensor-data events, for example weather, traffic, or seismic events.</a:t>
            </a: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67</a:t>
            </a:fld>
            <a:endParaRPr lang="en-US"/>
          </a:p>
        </p:txBody>
      </p:sp>
    </p:spTree>
    <p:extLst>
      <p:ext uri="{BB962C8B-B14F-4D97-AF65-F5344CB8AC3E}">
        <p14:creationId xmlns:p14="http://schemas.microsoft.com/office/powerpoint/2010/main" val="2769636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PROBLEM</a:t>
            </a:r>
            <a:r>
              <a:rPr lang="en-US" baseline="0" dirty="0" smtClean="0"/>
              <a:t> AREA ******</a:t>
            </a:r>
            <a:endParaRPr lang="en-US" dirty="0" smtClean="0"/>
          </a:p>
          <a:p>
            <a:endParaRPr lang="en-US" dirty="0" smtClean="0"/>
          </a:p>
          <a:p>
            <a:r>
              <a:rPr lang="en-US" dirty="0" smtClean="0"/>
              <a:t>To do</a:t>
            </a:r>
            <a:r>
              <a:rPr lang="en-US" baseline="0" dirty="0" smtClean="0"/>
              <a:t> this we could think about extending the latent variable models I’ve talked about previously to incorporate sensor data in addition to </a:t>
            </a:r>
            <a:r>
              <a:rPr lang="en-US" baseline="0" dirty="0" err="1" smtClean="0"/>
              <a:t>realtime</a:t>
            </a:r>
            <a:r>
              <a:rPr lang="en-US" baseline="0" dirty="0" smtClean="0"/>
              <a:t> text, and thereby ground the meaning of these distributional semantics in real-world sensor data at scale.</a:t>
            </a:r>
          </a:p>
          <a:p>
            <a:endParaRPr lang="en-US" dirty="0" smtClean="0"/>
          </a:p>
          <a:p>
            <a:r>
              <a:rPr lang="en-US" dirty="0" smtClean="0"/>
              <a:t>****************************************************</a:t>
            </a:r>
          </a:p>
          <a:p>
            <a:endParaRPr lang="en-US" dirty="0" smtClean="0"/>
          </a:p>
          <a:p>
            <a:r>
              <a:rPr lang="en-US" dirty="0" smtClean="0"/>
              <a:t>Can we learn</a:t>
            </a:r>
            <a:r>
              <a:rPr lang="en-US" baseline="0" dirty="0" smtClean="0"/>
              <a:t> semantics by observing large quantities of naturally </a:t>
            </a:r>
            <a:r>
              <a:rPr lang="en-US" baseline="0" dirty="0" err="1" smtClean="0"/>
              <a:t>occuring</a:t>
            </a:r>
            <a:r>
              <a:rPr lang="en-US" baseline="0" dirty="0" smtClean="0"/>
              <a:t> time-aligned </a:t>
            </a:r>
            <a:r>
              <a:rPr lang="en-US" baseline="0" dirty="0" err="1" smtClean="0"/>
              <a:t>realtime</a:t>
            </a:r>
            <a:r>
              <a:rPr lang="en-US" baseline="0" dirty="0" smtClean="0"/>
              <a:t> text, structured and sensor data?</a:t>
            </a:r>
          </a:p>
          <a:p>
            <a:endParaRPr lang="en-US" dirty="0" smtClean="0"/>
          </a:p>
          <a:p>
            <a:r>
              <a:rPr lang="en-US" dirty="0" smtClean="0"/>
              <a:t>Still</a:t>
            </a:r>
            <a:r>
              <a:rPr lang="en-US" baseline="0" dirty="0" smtClean="0"/>
              <a:t> want to exploit annotated corpora and progress from half a century of research on NLP, but to model open-domain semantics, really need to exploit large datasets.</a:t>
            </a:r>
          </a:p>
          <a:p>
            <a:r>
              <a:rPr lang="en-US" baseline="0" dirty="0" smtClean="0"/>
              <a:t>Naturally occurring data usually doesn’t correspond to individually annotated sentences -&gt; need to reason about latent variables.</a:t>
            </a:r>
          </a:p>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68</a:t>
            </a:fld>
            <a:endParaRPr lang="en-US"/>
          </a:p>
        </p:txBody>
      </p:sp>
    </p:spTree>
    <p:extLst>
      <p:ext uri="{BB962C8B-B14F-4D97-AF65-F5344CB8AC3E}">
        <p14:creationId xmlns:p14="http://schemas.microsoft.com/office/powerpoint/2010/main" val="50649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you might be wondering</a:t>
            </a:r>
            <a:r>
              <a:rPr lang="en-US" baseline="0" dirty="0" smtClean="0"/>
              <a:t> how off-the-shelf NLP systems perform on Twitter.</a:t>
            </a:r>
          </a:p>
          <a:p>
            <a:r>
              <a:rPr lang="en-US" baseline="0" dirty="0" smtClean="0"/>
              <a:t>And the answer is quite poorly.</a:t>
            </a:r>
          </a:p>
          <a:p>
            <a:r>
              <a:rPr lang="en-US" baseline="0" dirty="0" smtClean="0"/>
              <a:t>For example the POS tagger here </a:t>
            </a:r>
            <a:r>
              <a:rPr lang="en-US" baseline="0" dirty="0" err="1" smtClean="0"/>
              <a:t>mis</a:t>
            </a:r>
            <a:r>
              <a:rPr lang="en-US" baseline="0" dirty="0" smtClean="0"/>
              <a:t>-categorizes “</a:t>
            </a:r>
            <a:r>
              <a:rPr lang="en-US" baseline="0" dirty="0" err="1" smtClean="0"/>
              <a:t>Yess</a:t>
            </a:r>
            <a:r>
              <a:rPr lang="en-US" baseline="0" dirty="0" smtClean="0"/>
              <a:t>” as a proper noun (because of the funny spelling).</a:t>
            </a:r>
          </a:p>
          <a:p>
            <a:r>
              <a:rPr lang="en-US" baseline="0" dirty="0" smtClean="0"/>
              <a:t>The </a:t>
            </a:r>
            <a:r>
              <a:rPr lang="en-US" baseline="0" dirty="0" err="1" smtClean="0"/>
              <a:t>chunker</a:t>
            </a:r>
            <a:r>
              <a:rPr lang="en-US" baseline="0" dirty="0" smtClean="0"/>
              <a:t> </a:t>
            </a:r>
            <a:r>
              <a:rPr lang="en-US" baseline="0" dirty="0" err="1" smtClean="0"/>
              <a:t>mis</a:t>
            </a:r>
            <a:r>
              <a:rPr lang="en-US" baseline="0" dirty="0" smtClean="0"/>
              <a:t>-segments “Its official Nintendo” as an NP which is clearly a problem.</a:t>
            </a:r>
          </a:p>
          <a:p>
            <a:r>
              <a:rPr lang="en-US" dirty="0" smtClean="0"/>
              <a:t>Also the</a:t>
            </a:r>
            <a:r>
              <a:rPr lang="en-US" baseline="0" dirty="0" smtClean="0"/>
              <a:t> NER </a:t>
            </a:r>
            <a:r>
              <a:rPr lang="en-US" baseline="0" dirty="0" err="1" smtClean="0"/>
              <a:t>mis</a:t>
            </a:r>
            <a:r>
              <a:rPr lang="en-US" baseline="0" dirty="0" smtClean="0"/>
              <a:t>-segments “America” as a location when in fact it should be “north America”.</a:t>
            </a:r>
          </a:p>
          <a:p>
            <a:r>
              <a:rPr lang="en-US" baseline="0" dirty="0" smtClean="0"/>
              <a:t>OK, so this is just meant to demonstrate that  Twitter has a noisy and unique style which systems tuned for grammatical texts weren’t meant to handle.</a:t>
            </a:r>
          </a:p>
          <a:p>
            <a:endParaRPr lang="en-US" dirty="0" smtClean="0"/>
          </a:p>
          <a:p>
            <a:endParaRPr lang="en-US" dirty="0" smtClean="0"/>
          </a:p>
          <a:p>
            <a:r>
              <a:rPr lang="en-US" dirty="0" smtClean="0"/>
              <a:t>***********************************************************</a:t>
            </a:r>
          </a:p>
          <a:p>
            <a:r>
              <a:rPr lang="en-US" dirty="0" smtClean="0"/>
              <a:t>OK, so hopefully I’ve convinced you we should be spending more</a:t>
            </a:r>
            <a:r>
              <a:rPr lang="en-US" baseline="0" dirty="0" smtClean="0"/>
              <a:t> effort on NLP and information extraction on informal text.</a:t>
            </a:r>
          </a:p>
          <a:p>
            <a:r>
              <a:rPr lang="en-US" dirty="0" smtClean="0"/>
              <a:t>So the first question you might be asking is:</a:t>
            </a:r>
            <a:r>
              <a:rPr lang="en-US" baseline="0" dirty="0" smtClean="0"/>
              <a:t> how well to existing NLP tools work on Twitter?</a:t>
            </a:r>
          </a:p>
          <a:p>
            <a:r>
              <a:rPr lang="en-US" baseline="0" dirty="0" smtClean="0"/>
              <a:t>And the answer is quite poorly.</a:t>
            </a:r>
          </a:p>
          <a:p>
            <a:r>
              <a:rPr lang="en-US" baseline="0" dirty="0" smtClean="0"/>
              <a:t>For example you can see that </a:t>
            </a:r>
            <a:r>
              <a:rPr lang="en-US" baseline="0" dirty="0" err="1" smtClean="0"/>
              <a:t>Yess</a:t>
            </a:r>
            <a:r>
              <a:rPr lang="en-US" baseline="0" dirty="0" smtClean="0"/>
              <a:t> is </a:t>
            </a:r>
            <a:r>
              <a:rPr lang="en-US" baseline="0" dirty="0" err="1" smtClean="0"/>
              <a:t>mis</a:t>
            </a:r>
            <a:r>
              <a:rPr lang="en-US" baseline="0" dirty="0" smtClean="0"/>
              <a:t>-tagged as a proper noun (it’s a funny spelling).</a:t>
            </a:r>
          </a:p>
          <a:p>
            <a:r>
              <a:rPr lang="en-US" baseline="0" dirty="0" smtClean="0"/>
              <a:t>“Its official Nintendo” is tagged as an NP which is clearly wrong.</a:t>
            </a:r>
          </a:p>
          <a:p>
            <a:r>
              <a:rPr lang="en-US" baseline="0" dirty="0" smtClean="0"/>
              <a:t>And “America” is </a:t>
            </a:r>
            <a:r>
              <a:rPr lang="en-US" baseline="0" dirty="0" err="1" smtClean="0"/>
              <a:t>mis</a:t>
            </a:r>
            <a:r>
              <a:rPr lang="en-US" baseline="0" dirty="0" smtClean="0"/>
              <a:t>-segmented as a location (should be north </a:t>
            </a:r>
            <a:r>
              <a:rPr lang="en-US" baseline="0" dirty="0" err="1" smtClean="0"/>
              <a:t>america</a:t>
            </a:r>
            <a:r>
              <a:rPr lang="en-US" baseline="0" dirty="0" smtClean="0"/>
              <a:t>).</a:t>
            </a:r>
          </a:p>
          <a:p>
            <a:endParaRPr lang="en-US" baseline="0" dirty="0" smtClean="0"/>
          </a:p>
          <a:p>
            <a:r>
              <a:rPr lang="en-US" baseline="0" dirty="0" smtClean="0"/>
              <a:t>What’s going on here is that Twitter has a noisy and unique style which NLP tools designed for edited texts such as newspaper articles weren’t meant to handle.</a:t>
            </a:r>
          </a:p>
          <a:p>
            <a:endParaRPr lang="en-US" dirty="0" smtClean="0"/>
          </a:p>
          <a:p>
            <a:endParaRPr lang="en-US" dirty="0" smtClean="0"/>
          </a:p>
          <a:p>
            <a:r>
              <a:rPr lang="en-US" dirty="0" smtClean="0"/>
              <a:t>************************************************************</a:t>
            </a:r>
          </a:p>
          <a:p>
            <a:endParaRPr lang="en-US" dirty="0" smtClean="0"/>
          </a:p>
          <a:p>
            <a:r>
              <a:rPr lang="en-US" dirty="0" smtClean="0"/>
              <a:t>TODO: fix</a:t>
            </a:r>
            <a:r>
              <a:rPr lang="en-US" baseline="0" dirty="0" smtClean="0"/>
              <a:t> the POS example (of-fi-</a:t>
            </a:r>
            <a:r>
              <a:rPr lang="en-US" baseline="0" dirty="0" err="1" smtClean="0"/>
              <a:t>cial</a:t>
            </a:r>
            <a:r>
              <a:rPr lang="en-US" baseline="0" dirty="0" smtClean="0"/>
              <a:t>)</a:t>
            </a:r>
            <a:endParaRPr lang="en-US" dirty="0" smtClean="0"/>
          </a:p>
          <a:p>
            <a:endParaRPr lang="en-US" dirty="0" smtClean="0"/>
          </a:p>
          <a:p>
            <a:r>
              <a:rPr lang="en-US" dirty="0" smtClean="0"/>
              <a:t>Show example tweet and run off-the shelf tools on it.</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7</a:t>
            </a:fld>
            <a:endParaRPr lang="en-US"/>
          </a:p>
        </p:txBody>
      </p:sp>
    </p:spTree>
    <p:extLst>
      <p:ext uri="{BB962C8B-B14F-4D97-AF65-F5344CB8AC3E}">
        <p14:creationId xmlns:p14="http://schemas.microsoft.com/office/powerpoint/2010/main" val="409409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baseline="0" dirty="0" smtClean="0"/>
              <a:t>-To address these challenges I’ve re-built an NLP pipeline which is tuned to work specifically on noisy Twitter data.</a:t>
            </a:r>
          </a:p>
          <a:p>
            <a:r>
              <a:rPr lang="en-US" b="0" i="0" baseline="0" dirty="0" smtClean="0"/>
              <a:t>-To do this, I’ve annotated a corpus of tweets with part of speech tags, shallow parse tags, named entities and events.</a:t>
            </a:r>
          </a:p>
          <a:p>
            <a:r>
              <a:rPr lang="en-US" b="0" i="0" baseline="0" dirty="0" smtClean="0"/>
              <a:t>-These annotations are then used to train sequence models which can automatically annotate millions of Tweets streaming in </a:t>
            </a:r>
            <a:r>
              <a:rPr lang="en-US" b="0" i="0" baseline="0" dirty="0" err="1" smtClean="0"/>
              <a:t>realtime</a:t>
            </a:r>
            <a:r>
              <a:rPr lang="en-US" b="0" i="0" baseline="0" dirty="0" smtClean="0"/>
              <a:t>.</a:t>
            </a:r>
          </a:p>
          <a:p>
            <a:r>
              <a:rPr lang="en-US" b="0" i="0" baseline="0" dirty="0" smtClean="0"/>
              <a:t>-We’re taking a mostly supervised approach to these syntactic annotation tasks.</a:t>
            </a:r>
          </a:p>
          <a:p>
            <a:r>
              <a:rPr lang="en-US" b="0" i="0" baseline="0" dirty="0" smtClean="0"/>
              <a:t>-There is a lot of really interesting research on unsupervised learning for syntax.  So far supervised methods perform better, and we’re trying to take a practical approach here.</a:t>
            </a:r>
          </a:p>
          <a:p>
            <a:r>
              <a:rPr lang="en-US" b="0" i="0" baseline="0" dirty="0" smtClean="0"/>
              <a:t>-Informal text is highly diverse, however; therefore we need unsupervised learning methods which can leverage large quantities of unlabeled training data.</a:t>
            </a:r>
          </a:p>
          <a:p>
            <a:r>
              <a:rPr lang="en-US" b="0" i="0" baseline="0" dirty="0" smtClean="0"/>
              <a:t>-I am going to talk about some unsupervised methods for information extraction, including named entity classification, event classification and relation extraction.</a:t>
            </a:r>
          </a:p>
          <a:p>
            <a:r>
              <a:rPr lang="en-US" b="0" i="0" baseline="0" dirty="0" smtClean="0"/>
              <a:t>-I believe that unsupervised learning is a bit more practical for these more semantic tasks.</a:t>
            </a:r>
          </a:p>
          <a:p>
            <a:endParaRPr lang="en-US" b="1" baseline="0" dirty="0" smtClean="0"/>
          </a:p>
          <a:p>
            <a:r>
              <a:rPr lang="en-US" b="1" baseline="0" dirty="0" smtClean="0"/>
              <a:t>NEEDS </a:t>
            </a:r>
            <a:r>
              <a:rPr lang="en-US" b="1" baseline="0" dirty="0" smtClean="0"/>
              <a:t>PRACTICE</a:t>
            </a:r>
          </a:p>
          <a:p>
            <a:endParaRPr lang="en-US" b="1" baseline="0" dirty="0" smtClean="0"/>
          </a:p>
          <a:p>
            <a:r>
              <a:rPr lang="en-US" b="1" baseline="0" dirty="0" smtClean="0"/>
              <a:t>***************************************************************</a:t>
            </a:r>
          </a:p>
          <a:p>
            <a:endParaRPr lang="en-US" b="1" baseline="0" dirty="0" smtClean="0"/>
          </a:p>
          <a:p>
            <a:r>
              <a:rPr lang="en-US" b="1" baseline="0" dirty="0" smtClean="0"/>
              <a:t>-&gt; Could think about using this as an outline for the talk (e.g. mention event categorization, named entity recognition and relation extraction on this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a:t>
            </a:r>
            <a:r>
              <a:rPr lang="en-US" baseline="0" dirty="0" smtClean="0"/>
              <a:t> Need to explain supervised / unsupervised distinction on this slide (this will tie together the later parts of the talk and make everything sound more coherent….)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-&gt; coherent story = New domain, re-build some parts, unsupervised for other parts where appropriate, now I want to do this for more domains.</a:t>
            </a:r>
          </a:p>
          <a:p>
            <a:pPr marL="228600" indent="-228600">
              <a:buAutoNum type="arabicPeriod"/>
            </a:pPr>
            <a:r>
              <a:rPr lang="en-US" baseline="0" dirty="0" smtClean="0"/>
              <a:t>We are doing semi-supervised learning… Word clusters</a:t>
            </a:r>
          </a:p>
          <a:p>
            <a:pPr marL="228600" indent="-228600">
              <a:buAutoNum type="arabicPeriod"/>
            </a:pPr>
            <a:r>
              <a:rPr lang="en-US" dirty="0" smtClean="0"/>
              <a:t>Unsupervised</a:t>
            </a:r>
            <a:r>
              <a:rPr lang="en-US" baseline="0" dirty="0" smtClean="0"/>
              <a:t> methods for tasks like parsing and POS tagging generally don’t work very well as compared with a relatively small amount of labeled data</a:t>
            </a:r>
          </a:p>
          <a:p>
            <a:pPr marL="685800" lvl="1" indent="-228600">
              <a:buAutoNum type="arabicPeriod"/>
            </a:pPr>
            <a:r>
              <a:rPr lang="en-US" baseline="0" dirty="0" smtClean="0"/>
              <a:t>We’re interested in building something that works</a:t>
            </a:r>
          </a:p>
          <a:p>
            <a:pPr marL="228600" lvl="0" indent="-228600">
              <a:buAutoNum type="arabicPeriod"/>
            </a:pPr>
            <a:r>
              <a:rPr lang="en-US" baseline="0" dirty="0" smtClean="0"/>
              <a:t>Later in the talk I’ll talk about unsupervised and weakly supervised methods for information extraction which are well motivated in the context of noisy real-time text and I believe will generalize well to other domains.</a:t>
            </a:r>
            <a:endParaRPr lang="en-US" dirty="0" smtClean="0"/>
          </a:p>
          <a:p>
            <a:endParaRPr lang="en-US" dirty="0" smtClean="0"/>
          </a:p>
          <a:p>
            <a:r>
              <a:rPr lang="en-US" dirty="0" smtClean="0"/>
              <a:t>TODO</a:t>
            </a:r>
            <a:r>
              <a:rPr lang="en-US" b="0" dirty="0" smtClean="0"/>
              <a:t>:</a:t>
            </a:r>
            <a:r>
              <a:rPr lang="en-US" b="1" baseline="0" dirty="0" smtClean="0"/>
              <a:t> somehow incorporate idea of unsupervised information extraction into this.</a:t>
            </a:r>
          </a:p>
          <a:p>
            <a:endParaRPr lang="en-US" dirty="0" smtClean="0"/>
          </a:p>
          <a:p>
            <a:r>
              <a:rPr lang="en-US" dirty="0" smtClean="0"/>
              <a:t>TODO</a:t>
            </a:r>
            <a:r>
              <a:rPr lang="en-US" baseline="0" dirty="0" smtClean="0"/>
              <a:t>: </a:t>
            </a:r>
            <a:r>
              <a:rPr lang="en-US" b="1" baseline="0" dirty="0" smtClean="0"/>
              <a:t>Explain Unsupervised vs. Supervised…</a:t>
            </a:r>
          </a:p>
          <a:p>
            <a:r>
              <a:rPr lang="en-US" baseline="0" dirty="0" smtClean="0"/>
              <a:t>In addition we’re applying a number of unsupervised techniques for information extraction which I’ll get to later in the talk.</a:t>
            </a:r>
          </a:p>
          <a:p>
            <a:r>
              <a:rPr lang="en-US" baseline="0" dirty="0" smtClean="0"/>
              <a:t>-For these syntactic annotation tasks, the strictly unsupervised techniques have been shown to have very poor performance compared with just a small amount of labeled data</a:t>
            </a:r>
            <a:endParaRPr lang="en-US" dirty="0" smtClean="0"/>
          </a:p>
          <a:p>
            <a:r>
              <a:rPr lang="en-US" dirty="0" smtClean="0"/>
              <a:t>-We’re really trying</a:t>
            </a:r>
            <a:r>
              <a:rPr lang="en-US" baseline="0" dirty="0" smtClean="0"/>
              <a:t> to take a practical approach here and actually get information extraction working on Twitter data, to ask what are the important questions which come up when we scale up to large datasets…</a:t>
            </a:r>
            <a:endParaRPr lang="en-US" dirty="0" smtClean="0"/>
          </a:p>
          <a:p>
            <a:endParaRPr lang="en-US" dirty="0" smtClean="0"/>
          </a:p>
          <a:p>
            <a:r>
              <a:rPr lang="en-US" dirty="0" smtClean="0"/>
              <a:t>To address this, we’ve re-built an NLP pipeline which is tuned specifically for Twitter.</a:t>
            </a:r>
          </a:p>
          <a:p>
            <a:r>
              <a:rPr lang="en-US" dirty="0" smtClean="0"/>
              <a:t>This includes POS tagging,</a:t>
            </a:r>
            <a:r>
              <a:rPr lang="en-US" baseline="0" dirty="0" smtClean="0"/>
              <a:t> Shallow parsing (or chunking), Named Entity Recognition, and Event tagging.</a:t>
            </a:r>
          </a:p>
          <a:p>
            <a:r>
              <a:rPr lang="en-US" baseline="0" dirty="0" smtClean="0"/>
              <a:t>To do this, I annotated a corpus of tweets with each of these phenomenon, and trained in-domain sequence labeling models.</a:t>
            </a:r>
          </a:p>
          <a:p>
            <a:r>
              <a:rPr lang="en-US" baseline="0" dirty="0" smtClean="0"/>
              <a:t>In addition we applied some unsupervised and weakly supervised methods which I’ll get to later in the talk.</a:t>
            </a:r>
          </a:p>
          <a:p>
            <a:endParaRPr lang="en-US" dirty="0" smtClean="0"/>
          </a:p>
          <a:p>
            <a:endParaRPr lang="en-US" dirty="0" smtClean="0"/>
          </a:p>
          <a:p>
            <a:r>
              <a:rPr lang="en-US" dirty="0" smtClean="0"/>
              <a:t>**************************************************</a:t>
            </a:r>
          </a:p>
          <a:p>
            <a:endParaRPr lang="en-US" dirty="0" smtClean="0"/>
          </a:p>
          <a:p>
            <a:r>
              <a:rPr lang="en-US" dirty="0" smtClean="0"/>
              <a:t>To address this we’ve rebuilt an</a:t>
            </a:r>
            <a:r>
              <a:rPr lang="en-US" baseline="0" dirty="0" smtClean="0"/>
              <a:t> NLP pipeline for Twitter including POS tagging, shallow parsing, named entity recognition and event tagging.</a:t>
            </a:r>
          </a:p>
          <a:p>
            <a:endParaRPr lang="en-US" baseline="0" dirty="0" smtClean="0"/>
          </a:p>
          <a:p>
            <a:r>
              <a:rPr lang="en-US" baseline="0" dirty="0" smtClean="0"/>
              <a:t>I’m skipping over a bunch of details here, but by using a relatively small amount</a:t>
            </a:r>
          </a:p>
          <a:p>
            <a:r>
              <a:rPr lang="en-US" baseline="0" dirty="0" smtClean="0"/>
              <a:t>in general our approach is to annotate a corpus of Tweets and train in-domain models.</a:t>
            </a:r>
          </a:p>
          <a:p>
            <a:r>
              <a:rPr lang="en-US" baseline="0" dirty="0" smtClean="0"/>
              <a:t>We have also used some unsupervised and weakly supervised techniques here, some of which will come up later in the talk.</a:t>
            </a:r>
          </a:p>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8</a:t>
            </a:fld>
            <a:endParaRPr lang="en-US"/>
          </a:p>
        </p:txBody>
      </p:sp>
    </p:spTree>
    <p:extLst>
      <p:ext uri="{BB962C8B-B14F-4D97-AF65-F5344CB8AC3E}">
        <p14:creationId xmlns:p14="http://schemas.microsoft.com/office/powerpoint/2010/main" val="322122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I’m showing our performance at each of these tasks, in comparison to out-of-domain models trained on news articles.</a:t>
            </a:r>
          </a:p>
          <a:p>
            <a:r>
              <a:rPr lang="en-US" baseline="0" dirty="0" smtClean="0"/>
              <a:t>As you can see in each case we’re doing significantly better than the news-trained systems.</a:t>
            </a:r>
          </a:p>
          <a:p>
            <a:r>
              <a:rPr lang="en-US" baseline="0" dirty="0" smtClean="0"/>
              <a:t>In addition we’ve made our NLP tools tuned for Twitter available on </a:t>
            </a:r>
            <a:r>
              <a:rPr lang="en-US" baseline="0" dirty="0" err="1" smtClean="0"/>
              <a:t>github</a:t>
            </a:r>
            <a:r>
              <a:rPr lang="en-US" baseline="0" dirty="0" smtClean="0"/>
              <a:t>, you’re welcome to download and try them out, and it appears that a bunch of people have been finding them useful.</a:t>
            </a:r>
            <a:endParaRPr lang="en-US" dirty="0" smtClean="0"/>
          </a:p>
          <a:p>
            <a:endParaRPr lang="en-US" dirty="0" smtClean="0"/>
          </a:p>
          <a:p>
            <a:r>
              <a:rPr lang="en-US" dirty="0" smtClean="0"/>
              <a:t>********************************************</a:t>
            </a:r>
          </a:p>
          <a:p>
            <a:endParaRPr lang="en-US" dirty="0" smtClean="0"/>
          </a:p>
          <a:p>
            <a:r>
              <a:rPr lang="en-US" dirty="0" smtClean="0"/>
              <a:t>Here I’m showing performance at these various NLP tasks, comparing our system against off-the-shelf</a:t>
            </a:r>
            <a:r>
              <a:rPr lang="en-US" baseline="0" dirty="0" smtClean="0"/>
              <a:t> NLP tools tuned for newswire, and you can see that we’re doing much better.</a:t>
            </a:r>
          </a:p>
          <a:p>
            <a:r>
              <a:rPr lang="en-US" baseline="0" dirty="0" smtClean="0"/>
              <a:t>And our tools are available on </a:t>
            </a:r>
            <a:r>
              <a:rPr lang="en-US" baseline="0" dirty="0" err="1" smtClean="0"/>
              <a:t>Github</a:t>
            </a:r>
            <a:r>
              <a:rPr lang="en-US" baseline="0" dirty="0" smtClean="0"/>
              <a:t>, a bunch of people seem to find them useful.</a:t>
            </a:r>
          </a:p>
          <a:p>
            <a:endParaRPr lang="en-US" dirty="0" smtClean="0"/>
          </a:p>
          <a:p>
            <a:r>
              <a:rPr lang="en-US" dirty="0" smtClean="0"/>
              <a:t>******************************************************</a:t>
            </a:r>
          </a:p>
          <a:p>
            <a:endParaRPr lang="en-US" dirty="0" smtClean="0"/>
          </a:p>
          <a:p>
            <a:r>
              <a:rPr lang="en-US" dirty="0" smtClean="0"/>
              <a:t>These are not the kind of accuracies and F1 scores you would expect to see</a:t>
            </a:r>
            <a:r>
              <a:rPr lang="en-US" baseline="0" dirty="0" smtClean="0"/>
              <a:t> for the same tasks in edited texts (e.g. news articles)</a:t>
            </a:r>
          </a:p>
          <a:p>
            <a:r>
              <a:rPr lang="en-US" baseline="0" dirty="0" smtClean="0"/>
              <a:t>These tasks are more difficult in noisy text</a:t>
            </a:r>
          </a:p>
          <a:p>
            <a:r>
              <a:rPr lang="en-US" baseline="0" dirty="0" smtClean="0"/>
              <a:t>***But my claim is that this is actually good enough in this domain, because we have other factors working in our favor***</a:t>
            </a: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9</a:t>
            </a:fld>
            <a:endParaRPr lang="en-US"/>
          </a:p>
        </p:txBody>
      </p:sp>
    </p:spTree>
    <p:extLst>
      <p:ext uri="{BB962C8B-B14F-4D97-AF65-F5344CB8AC3E}">
        <p14:creationId xmlns:p14="http://schemas.microsoft.com/office/powerpoint/2010/main" val="197323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BEC3DA-C7B6-4C1E-B4AB-4CA08CD31E07}" type="datetime1">
              <a:rPr lang="en-US" smtClean="0"/>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EE31C-0605-4C97-841F-11B510EA0F72}" type="datetime1">
              <a:rPr lang="en-US" smtClean="0"/>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EA3565-25FD-4F70-94C4-6C828F18994E}" type="datetime1">
              <a:rPr lang="en-US" smtClean="0"/>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EFA4AA-D208-4410-9A50-FCEA8102DB72}" type="datetime1">
              <a:rPr lang="en-US" smtClean="0"/>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8E6B17-F19D-44D4-8FF0-54773F33A135}" type="datetime1">
              <a:rPr lang="en-US" smtClean="0"/>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7C1317-98DD-475F-A624-95403359D721}" type="datetime1">
              <a:rPr lang="en-US" smtClean="0"/>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8FAC18-D351-485B-AE1D-2F067BA16A57}" type="datetime1">
              <a:rPr lang="en-US" smtClean="0"/>
              <a:t>3/22/2013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9510E8-C426-4B79-948B-194E89168390}" type="datetime1">
              <a:rPr lang="en-US" smtClean="0"/>
              <a:t>3/22/2013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1EBE7-D180-4453-AC3D-B8BAB9AF701D}" type="datetime1">
              <a:rPr lang="en-US" smtClean="0"/>
              <a:t>3/22/2013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CE6338-5862-4CB3-B762-9C5292426C66}" type="datetime1">
              <a:rPr lang="en-US" smtClean="0"/>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7961C-7596-44C8-AF13-E99C3E0C6BCB}" type="datetime1">
              <a:rPr lang="en-US" smtClean="0"/>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DAD9F-FDC8-4593-B613-D485059EF96E}" type="datetime1">
              <a:rPr lang="en-US" smtClean="0"/>
              <a:t>3/22/2013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tatuscalendar.cs.washington.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hyperlink" Target="https://github.com/aritter/twitter_nlp"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3" Type="http://schemas.openxmlformats.org/officeDocument/2006/relationships/image" Target="../media/image380.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41.png"/><Relationship Id="rId2" Type="http://schemas.openxmlformats.org/officeDocument/2006/relationships/notesSlide" Target="../notesSlides/notesSlide36.xml"/><Relationship Id="rId16"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391.png"/></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5.png"/><Relationship Id="rId3" Type="http://schemas.openxmlformats.org/officeDocument/2006/relationships/image" Target="../media/image15.png"/><Relationship Id="rId7" Type="http://schemas.openxmlformats.org/officeDocument/2006/relationships/image" Target="../media/image500.png"/><Relationship Id="rId12" Type="http://schemas.openxmlformats.org/officeDocument/2006/relationships/image" Target="../media/image5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530.png"/><Relationship Id="rId5" Type="http://schemas.openxmlformats.org/officeDocument/2006/relationships/image" Target="../media/image310.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0.png"/><Relationship Id="rId1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80.png"/><Relationship Id="rId3" Type="http://schemas.openxmlformats.org/officeDocument/2006/relationships/image" Target="../media/image15.png"/><Relationship Id="rId7" Type="http://schemas.openxmlformats.org/officeDocument/2006/relationships/image" Target="../media/image500.png"/><Relationship Id="rId12" Type="http://schemas.openxmlformats.org/officeDocument/2006/relationships/image" Target="../media/image170.png"/><Relationship Id="rId17" Type="http://schemas.openxmlformats.org/officeDocument/2006/relationships/image" Target="../media/image41.png"/><Relationship Id="rId2" Type="http://schemas.openxmlformats.org/officeDocument/2006/relationships/notesSlide" Target="../notesSlides/notesSlide40.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6.png"/><Relationship Id="rId5" Type="http://schemas.openxmlformats.org/officeDocument/2006/relationships/image" Target="../media/image310.png"/><Relationship Id="rId15" Type="http://schemas.openxmlformats.org/officeDocument/2006/relationships/image" Target="../media/image57.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0.png"/><Relationship Id="rId1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github.com/aritter/twitter_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tatuscalendar.cs.washington.edu/"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cs.washington.edu/homes/aritter/mt_chat.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jpeg"/><Relationship Id="rId4" Type="http://schemas.openxmlformats.org/officeDocument/2006/relationships/image" Target="../media/image16.jpe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10.jpe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jpeg"/><Relationship Id="rId7" Type="http://schemas.openxmlformats.org/officeDocument/2006/relationships/image" Target="../media/image58.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0.jpe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dirty="0" smtClean="0">
                <a:latin typeface="Century Gothic" pitchFamily="34" charset="0"/>
              </a:rPr>
              <a:t>Extracting Knowledge from Informal Text</a:t>
            </a:r>
            <a:endParaRPr lang="en-US" dirty="0">
              <a:latin typeface="Century Gothic" pitchFamily="34" charset="0"/>
            </a:endParaRPr>
          </a:p>
        </p:txBody>
      </p:sp>
      <p:sp>
        <p:nvSpPr>
          <p:cNvPr id="3" name="Subtitle 2"/>
          <p:cNvSpPr>
            <a:spLocks noGrp="1"/>
          </p:cNvSpPr>
          <p:nvPr>
            <p:ph type="subTitle" idx="1"/>
          </p:nvPr>
        </p:nvSpPr>
        <p:spPr>
          <a:xfrm>
            <a:off x="1400175" y="3962400"/>
            <a:ext cx="6400800" cy="685800"/>
          </a:xfrm>
        </p:spPr>
        <p:txBody>
          <a:bodyPr>
            <a:normAutofit/>
          </a:bodyPr>
          <a:lstStyle/>
          <a:p>
            <a:r>
              <a:rPr lang="en-US" b="1" dirty="0" smtClean="0">
                <a:solidFill>
                  <a:schemeClr val="tx1"/>
                </a:solidFill>
                <a:latin typeface="Estrangelo Edessa" pitchFamily="66" charset="0"/>
                <a:cs typeface="Estrangelo Edessa" pitchFamily="66" charset="0"/>
              </a:rPr>
              <a:t>Alan Ritter</a:t>
            </a:r>
          </a:p>
        </p:txBody>
      </p:sp>
      <p:pic>
        <p:nvPicPr>
          <p:cNvPr id="7" name="Picture 6"/>
          <p:cNvPicPr>
            <a:picLocks noChangeAspect="1" noChangeArrowheads="1"/>
          </p:cNvPicPr>
          <p:nvPr/>
        </p:nvPicPr>
        <p:blipFill>
          <a:blip r:embed="rId3" cstate="print"/>
          <a:srcRect/>
          <a:stretch>
            <a:fillRect/>
          </a:stretch>
        </p:blipFill>
        <p:spPr bwMode="auto">
          <a:xfrm>
            <a:off x="-4267200" y="3124200"/>
            <a:ext cx="2819400" cy="502307"/>
          </a:xfrm>
          <a:prstGeom prst="rect">
            <a:avLst/>
          </a:prstGeom>
          <a:noFill/>
          <a:ln w="9525">
            <a:noFill/>
            <a:miter lim="800000"/>
            <a:headEnd/>
            <a:tailEnd/>
          </a:ln>
        </p:spPr>
      </p:pic>
      <p:pic>
        <p:nvPicPr>
          <p:cNvPr id="8" name="Picture 7"/>
          <p:cNvPicPr>
            <a:picLocks noChangeAspect="1" noChangeArrowheads="1"/>
          </p:cNvPicPr>
          <p:nvPr/>
        </p:nvPicPr>
        <p:blipFill>
          <a:blip r:embed="rId4" cstate="print"/>
          <a:srcRect/>
          <a:stretch>
            <a:fillRect/>
          </a:stretch>
        </p:blipFill>
        <p:spPr bwMode="auto">
          <a:xfrm>
            <a:off x="7877175" y="5943600"/>
            <a:ext cx="1266825" cy="762000"/>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2488561256"/>
              </p:ext>
            </p:extLst>
          </p:nvPr>
        </p:nvGraphicFramePr>
        <p:xfrm>
          <a:off x="9372600" y="3829050"/>
          <a:ext cx="2362200" cy="3048000"/>
        </p:xfrm>
        <a:graphic>
          <a:graphicData uri="http://schemas.openxmlformats.org/drawingml/2006/table">
            <a:tbl>
              <a:tblPr/>
              <a:tblGrid>
                <a:gridCol w="2362200"/>
              </a:tblGrid>
              <a:tr h="3048000">
                <a:tc>
                  <a:txBody>
                    <a:bodyPr/>
                    <a:lstStyle/>
                    <a:p>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ZZZZZZZOOOOOOOOOOOOOOOOOOOOOZZZZZOOOOOOOZZZZZOOOOOOOOOOOOOOOOOZZZZZZZZZZ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ZZOZZOOZ..................:8OOZZO~....,.$OOOZOI,............:ZOOZZZZZZZZ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OZOZZOOZ...................NZOZON,......?8ZZZO$..............8OZZZZZZZZZ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OZOOZOO$..................,MZZZO+.......,DOZOO7..............8OOOZZZZZZZ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OZOOZOO$...................MZOOD:...,....OO$O87..............DOZOZZZZZZZ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ZOOOZOOZ=++~,........,~++=+DOZO7......,..~8OZZZ=++=,....,++++8OZOZZZZZZZ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ZZZZZZZZOO88?......  .=N88OOOZ8,. ........OZOZZOO8$.....$D8O8ZOOZZZZZZZZ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ZZZZZZZZZZOOZ.....  ..,NOOZZOZZ..   . ....I8OZZZZ8=.....88ZZOZZOZZZZZZZZ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ZZZZZZZZOZOO8:... .....IOZOOZ8~..    ......DZOZOOO.....+DZOZZOZZZZZZZZZZ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ZZOOOOZZZZZOO?... ... .~8OZOO8,............ZOOZOOI.....Z8OOZZOZOZZZZZZZZ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OOOOOOZZZZZOOD..........ZOOZ8+.............~DZOZD,....,MOOZZOOZOOZZZZZZZ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OOOOZZZZZZOOZD~.........7O8OD:.............,8OZOO.....?DOZZZZZOOOZZZZZZZ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OOZZZZZZOZZOOO7..... ...,DOO$.... ,.........?8O8:....,N8OZZZZZOOOZZZZZZZ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OOZZZZZZOOZOOOO..........OO8?.....I ........~DOO.....~NOOZZZZZOOOZZZZZZZ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OZZZZZZZZOZOOZ8+.........=DO.....=M,.........O8?.....O8OOZZZZZOOZZZZZZZZ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ZZZZZZZZZOOZZOZ8....... ..N=.....8D?....... .=N.....~NOOZZZZZZOOZZZZZZZZ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ZZZZZZZZOOOZZOO8:.........$.....,NO8.. ......,I.....I8OZZZZZZZOOZZZZZZZZ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ZZZZZZZZZZOZZZOO$.. .... .......ZOOD:.. ..... , ...:NOZOZZZZZOZZZZZZZZZZ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ZZZZZZZZZZZZZZZO8............. .DOO8+........  ....=NOOZZZZOOOZZZZZZZZZZ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ZZZZZZZZZZZZZZZZ8+.. .... .....?8OZOD,........  ...DOOZZZZOOOOZZZZZZZZZZ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ZZZZZZZZOZZZZOZZO$.. ..........Z8OOOD~....... . ..~NOOZZZZOOOOZZZZZZZZZZ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ZZZZZZZZZZZZZZZOO8:...........~N8ZZOOZ............OOZOZ8ZZZZZOOOZZZZZZZZ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ZZZZZZZZZZZZZZZOOOZ...........8OZOZOO8+..........=NOZZOOZZZZZOOOZZZZZZZZ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ZZZZZZZZZZZZZZZZOO8..........,D8OOZOOO?..........+D8OZOOZZZZZOOOZZZZZZZZ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ZZZZZZZZZZZZZZZZO8O8NNMNNMNNN88OZZOOOO8ONNNNNNNNDDOZZZOZZZZZZOOOZZZZZZZZ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ZZZZZZZZZZZZZZZZZZ$O8O8O88OO8OOOZZOOZZO8OOOOOOOO8OZOOOZZZZZZZOOOZZZZZZZZ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ZZZZZZZZZZZZZZZZZZZZZOOOOOOOZZZZZZZZZZOOOOOOOOOOZZZZZZZZZZZZZOOOZZZZZZZZ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ZZZZZZZZZZZZZZZZZZZZZZZZZZZZZZZZZZZZZZZZZZZZZZZZZZZZZZZZZZZZZOOOZZZZZZZZ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ZZZZZZZZZZZZZZZZOOOOZZZZZZZZZZZZZZZZZZZZZZZZZOOOOOOOOOOOOOZZZZZZZZZZZZZZ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ZZZZZZZZZZZZZZZZOOOOOZZZZZZZZOOOZZZZZZZZZZZZOOOOOOOOOOOOOOZZZZZZZZZZZZZZ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a:solidFill>
                            <a:schemeClr val="accent4">
                              <a:lumMod val="50000"/>
                            </a:schemeClr>
                          </a:solidFill>
                          <a:effectLst/>
                          <a:latin typeface="Courier New" pitchFamily="49" charset="0"/>
                          <a:cs typeface="Courier New" pitchFamily="49" charset="0"/>
                        </a:rPr>
                        <a:t>ZZZZZZZZZZZZZZZZZZZZZZZZZZZZZZZZZZZZZZZZZZZZZZZZZZZZZZZZZZZZZZZZZZZZZZZZ</a:t>
                      </a:r>
                      <a:br>
                        <a:rPr lang="en-US" sz="400" dirty="0">
                          <a:solidFill>
                            <a:schemeClr val="accent4">
                              <a:lumMod val="50000"/>
                            </a:schemeClr>
                          </a:solidFill>
                          <a:effectLst/>
                          <a:latin typeface="Courier New" pitchFamily="49" charset="0"/>
                          <a:cs typeface="Courier New" pitchFamily="49" charset="0"/>
                        </a:rPr>
                      </a:br>
                      <a:r>
                        <a:rPr lang="en-US" sz="400" dirty="0" smtClean="0">
                          <a:solidFill>
                            <a:schemeClr val="accent4">
                              <a:lumMod val="50000"/>
                            </a:schemeClr>
                          </a:solidFill>
                          <a:effectLst/>
                          <a:latin typeface="Courier New" pitchFamily="49" charset="0"/>
                          <a:cs typeface="Courier New" pitchFamily="49" charset="0"/>
                        </a:rPr>
                        <a:t>ZZZZZZZZZZZZZZZZZZZZZZZZZZZZZZZZZZZZZZZZZZZZZZZZZZZZZZZZZZZZZZZZZZZZZZZZ</a:t>
                      </a:r>
                      <a:endParaRPr lang="en-US" sz="400" dirty="0">
                        <a:solidFill>
                          <a:schemeClr val="accent4">
                            <a:lumMod val="50000"/>
                          </a:schemeClr>
                        </a:solidFill>
                        <a:effectLst/>
                        <a:latin typeface="Courier New" pitchFamily="49" charset="0"/>
                        <a:cs typeface="Courier New" pitchFamily="49" charset="0"/>
                      </a:endParaRPr>
                    </a:p>
                  </a:txBody>
                  <a:tcPr marL="17475" marR="17475" marT="8737" marB="8737" anchor="ctr">
                    <a:lnL>
                      <a:noFill/>
                    </a:lnL>
                    <a:lnR>
                      <a:noFill/>
                    </a:lnR>
                    <a:lnT>
                      <a:noFill/>
                    </a:lnT>
                    <a:lnB>
                      <a:noFill/>
                    </a:lnB>
                    <a:solidFill>
                      <a:srgbClr val="FFFFFF"/>
                    </a:solidFill>
                  </a:tcPr>
                </a:tc>
              </a:tr>
            </a:tbl>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1026" name="Picture 2" descr="File:Twitter bird logo 2012.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2952421"/>
            <a:ext cx="584488" cy="479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le:University of Washington Se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822168"/>
            <a:ext cx="1864382" cy="186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4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lgn="ctr" rtl="0">
              <a:spcBef>
                <a:spcPct val="0"/>
              </a:spcBef>
            </a:pPr>
            <a:r>
              <a:rPr lang="en-US" sz="4000" dirty="0" smtClean="0"/>
              <a:t>Extracting a Calendar from Twitter</a:t>
            </a:r>
            <a:endParaRPr lang="en-US" dirty="0"/>
          </a:p>
        </p:txBody>
      </p:sp>
      <p:sp>
        <p:nvSpPr>
          <p:cNvPr id="4" name="Rectangle 3"/>
          <p:cNvSpPr/>
          <p:nvPr/>
        </p:nvSpPr>
        <p:spPr>
          <a:xfrm>
            <a:off x="685800" y="5943600"/>
            <a:ext cx="8123510" cy="646331"/>
          </a:xfrm>
          <a:prstGeom prst="rect">
            <a:avLst/>
          </a:prstGeom>
        </p:spPr>
        <p:txBody>
          <a:bodyPr wrap="square">
            <a:spAutoFit/>
          </a:bodyPr>
          <a:lstStyle/>
          <a:p>
            <a:r>
              <a:rPr lang="en-US" sz="5400" baseline="-25000" dirty="0" smtClean="0">
                <a:hlinkClick r:id="rId3"/>
              </a:rPr>
              <a:t>http://statuscalendar.cs.washington.edu/</a:t>
            </a:r>
            <a:endParaRPr lang="en-US" sz="5400" baseline="-25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8504510" cy="205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 y="3773031"/>
            <a:ext cx="8305800" cy="1815882"/>
          </a:xfrm>
          <a:prstGeom prst="rect">
            <a:avLst/>
          </a:prstGeom>
        </p:spPr>
        <p:txBody>
          <a:bodyPr wrap="square">
            <a:spAutoFit/>
          </a:bodyPr>
          <a:lstStyle/>
          <a:p>
            <a:pPr marL="742950" lvl="1" indent="-285750">
              <a:buFont typeface="Arial" pitchFamily="34" charset="0"/>
              <a:buChar char="•"/>
            </a:pPr>
            <a:r>
              <a:rPr lang="en-US" sz="2800" dirty="0" smtClean="0"/>
              <a:t>Tweets processed using in-domain NLP tools</a:t>
            </a:r>
          </a:p>
          <a:p>
            <a:pPr lvl="2"/>
            <a:r>
              <a:rPr lang="en-US" sz="2800" dirty="0">
                <a:hlinkClick r:id="rId5"/>
              </a:rPr>
              <a:t>https://github.com/aritter/twitter_nlp</a:t>
            </a:r>
            <a:endParaRPr lang="en-US" sz="2800" dirty="0" smtClean="0"/>
          </a:p>
          <a:p>
            <a:pPr marL="742950" lvl="1" indent="-285750">
              <a:buFont typeface="Arial" pitchFamily="34" charset="0"/>
              <a:buChar char="•"/>
            </a:pPr>
            <a:r>
              <a:rPr lang="en-US" sz="2800" b="1" dirty="0" smtClean="0"/>
              <a:t>1</a:t>
            </a:r>
            <a:r>
              <a:rPr lang="en-US" sz="2800" b="1" dirty="0"/>
              <a:t>%</a:t>
            </a:r>
            <a:r>
              <a:rPr lang="en-US" sz="2800" dirty="0"/>
              <a:t> sample of global Twitter stream</a:t>
            </a:r>
          </a:p>
          <a:p>
            <a:pPr marL="1200150" lvl="2" indent="-285750">
              <a:buFont typeface="Arial" pitchFamily="34" charset="0"/>
              <a:buChar char="•"/>
            </a:pPr>
            <a:r>
              <a:rPr lang="en-US" sz="2800" dirty="0"/>
              <a:t>2 Million / </a:t>
            </a:r>
            <a:r>
              <a:rPr lang="en-US" sz="2800" dirty="0" smtClean="0"/>
              <a:t>Day</a:t>
            </a:r>
          </a:p>
        </p:txBody>
      </p:sp>
      <p:sp>
        <p:nvSpPr>
          <p:cNvPr id="5" name="Rounded Rectangular Callout 4"/>
          <p:cNvSpPr/>
          <p:nvPr/>
        </p:nvSpPr>
        <p:spPr>
          <a:xfrm>
            <a:off x="5486400" y="1371600"/>
            <a:ext cx="1752600" cy="533400"/>
          </a:xfrm>
          <a:prstGeom prst="wedgeRoundRectCallout">
            <a:avLst>
              <a:gd name="adj1" fmla="val -78079"/>
              <a:gd name="adj2" fmla="val 5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“Next Friday”</a:t>
            </a:r>
            <a:endParaRPr lang="en-US" dirty="0"/>
          </a:p>
        </p:txBody>
      </p:sp>
      <p:pic>
        <p:nvPicPr>
          <p:cNvPr id="8" name="Picture 4" descr="https://encrypted-tbn2.gstatic.com/images?q=tbn:ANd9GcSm43T-3zm_iMx3nLKtYZ2CXv6aT5FG8S7LkthW9OFcDEg8Pmev0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200400"/>
            <a:ext cx="1524000" cy="99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92269" y="1037409"/>
            <a:ext cx="2457019" cy="369332"/>
          </a:xfrm>
          <a:prstGeom prst="rect">
            <a:avLst/>
          </a:prstGeom>
          <a:noFill/>
        </p:spPr>
        <p:txBody>
          <a:bodyPr wrap="none" rtlCol="0">
            <a:spAutoFit/>
          </a:bodyPr>
          <a:lstStyle/>
          <a:p>
            <a:r>
              <a:rPr lang="en-US" b="1" dirty="0" smtClean="0">
                <a:solidFill>
                  <a:srgbClr val="FF0000"/>
                </a:solidFill>
              </a:rPr>
              <a:t>[Ritter et. al. KDD 2012]</a:t>
            </a:r>
            <a:endParaRPr lang="en-US" b="1" dirty="0">
              <a:solidFill>
                <a:srgbClr val="FF0000"/>
              </a:solidFill>
            </a:endParaRPr>
          </a:p>
        </p:txBody>
      </p:sp>
    </p:spTree>
    <p:extLst>
      <p:ext uri="{BB962C8B-B14F-4D97-AF65-F5344CB8AC3E}">
        <p14:creationId xmlns:p14="http://schemas.microsoft.com/office/powerpoint/2010/main" val="399989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214436"/>
            <a:ext cx="9204960" cy="5033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0748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35844"/>
            <a:ext cx="9372600" cy="5125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9932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166366"/>
            <a:ext cx="9153525" cy="500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712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9614263"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35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 Why does this work?</a:t>
            </a:r>
            <a:endParaRPr lang="en-US" dirty="0"/>
          </a:p>
        </p:txBody>
      </p:sp>
      <p:pic>
        <p:nvPicPr>
          <p:cNvPr id="4" name="Picture 2" descr="https://encrypted-tbn1.gstatic.com/images?q=tbn:ANd9GcRMsOYqVouppn3grZKVoZH7LFBeZxYiNkvxvSn5yAFmtud1lGp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907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737360" y="4988958"/>
            <a:ext cx="6187440" cy="830997"/>
          </a:xfrm>
          <a:prstGeom prst="rect">
            <a:avLst/>
          </a:prstGeom>
          <a:noFill/>
        </p:spPr>
        <p:txBody>
          <a:bodyPr wrap="square" rtlCol="0">
            <a:spAutoFit/>
          </a:bodyPr>
          <a:lstStyle/>
          <a:p>
            <a:r>
              <a:rPr lang="en-US" sz="2400" dirty="0" smtClean="0"/>
              <a:t>“The blast” 	</a:t>
            </a:r>
            <a:r>
              <a:rPr lang="en-US" sz="2400" b="1" dirty="0" smtClean="0"/>
              <a:t> happened on 	</a:t>
            </a:r>
            <a:r>
              <a:rPr lang="en-US" sz="2400" dirty="0" smtClean="0"/>
              <a:t>Saturday</a:t>
            </a:r>
          </a:p>
          <a:p>
            <a:r>
              <a:rPr lang="en-US" sz="2400" dirty="0" smtClean="0"/>
              <a:t>“The blast”		==	“bomb attack”</a:t>
            </a:r>
          </a:p>
        </p:txBody>
      </p:sp>
      <p:sp>
        <p:nvSpPr>
          <p:cNvPr id="6" name="Rectangle 5"/>
          <p:cNvSpPr/>
          <p:nvPr/>
        </p:nvSpPr>
        <p:spPr>
          <a:xfrm>
            <a:off x="-4572000" y="1676400"/>
            <a:ext cx="4572000" cy="2308324"/>
          </a:xfrm>
          <a:prstGeom prst="rect">
            <a:avLst/>
          </a:prstGeom>
        </p:spPr>
        <p:txBody>
          <a:bodyPr>
            <a:spAutoFit/>
          </a:bodyPr>
          <a:lstStyle/>
          <a:p>
            <a:r>
              <a:rPr lang="en-US" b="1" dirty="0"/>
              <a:t>At least 79 people are now said to have been killed in a bomb attack in a predominantly Shia Muslim part of the south-western Pakistani city of Quetta.</a:t>
            </a:r>
          </a:p>
          <a:p>
            <a:r>
              <a:rPr lang="en-US" dirty="0"/>
              <a:t>The blast, which also wounded 180 others, ripped through a crowded market place in an ethnic </a:t>
            </a:r>
            <a:r>
              <a:rPr lang="en-US" dirty="0" err="1"/>
              <a:t>Hazara</a:t>
            </a:r>
            <a:r>
              <a:rPr lang="en-US" dirty="0"/>
              <a:t> area at around 18:00 (13:00) on Saturday.</a:t>
            </a:r>
          </a:p>
        </p:txBody>
      </p:sp>
      <p:sp>
        <p:nvSpPr>
          <p:cNvPr id="15" name="Line Callout 2 14"/>
          <p:cNvSpPr/>
          <p:nvPr/>
        </p:nvSpPr>
        <p:spPr>
          <a:xfrm>
            <a:off x="3337560" y="1295400"/>
            <a:ext cx="5516880" cy="990600"/>
          </a:xfrm>
          <a:prstGeom prst="borderCallout2">
            <a:avLst>
              <a:gd name="adj1" fmla="val 18750"/>
              <a:gd name="adj2" fmla="val -8333"/>
              <a:gd name="adj3" fmla="val 18750"/>
              <a:gd name="adj4" fmla="val -16667"/>
              <a:gd name="adj5" fmla="val 83908"/>
              <a:gd name="adj6" fmla="val -2946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smtClean="0"/>
              <a:t>… 79 </a:t>
            </a:r>
            <a:r>
              <a:rPr lang="en-US" sz="2400" dirty="0"/>
              <a:t>people </a:t>
            </a:r>
            <a:r>
              <a:rPr lang="en-US" sz="2400" dirty="0" smtClean="0"/>
              <a:t>… have </a:t>
            </a:r>
            <a:r>
              <a:rPr lang="en-US" sz="2400" dirty="0"/>
              <a:t>been </a:t>
            </a:r>
            <a:r>
              <a:rPr lang="en-US" sz="2400" dirty="0">
                <a:solidFill>
                  <a:schemeClr val="bg1"/>
                </a:solidFill>
              </a:rPr>
              <a:t>killed </a:t>
            </a:r>
            <a:r>
              <a:rPr lang="en-US" sz="2400" dirty="0"/>
              <a:t>in a </a:t>
            </a:r>
            <a:endParaRPr lang="en-US" sz="2400" dirty="0" smtClean="0"/>
          </a:p>
          <a:p>
            <a:r>
              <a:rPr lang="en-US" sz="2400" b="1" dirty="0" smtClean="0">
                <a:solidFill>
                  <a:schemeClr val="accent2"/>
                </a:solidFill>
              </a:rPr>
              <a:t>bomb </a:t>
            </a:r>
            <a:r>
              <a:rPr lang="en-US" sz="2400" b="1" dirty="0">
                <a:solidFill>
                  <a:schemeClr val="accent2"/>
                </a:solidFill>
              </a:rPr>
              <a:t>attack </a:t>
            </a:r>
            <a:r>
              <a:rPr lang="en-US" sz="2400" dirty="0" smtClean="0"/>
              <a:t>in … city </a:t>
            </a:r>
            <a:r>
              <a:rPr lang="en-US" sz="2400" dirty="0"/>
              <a:t>of Quetta.</a:t>
            </a:r>
          </a:p>
        </p:txBody>
      </p:sp>
      <p:sp>
        <p:nvSpPr>
          <p:cNvPr id="16" name="Line Callout 2 15"/>
          <p:cNvSpPr/>
          <p:nvPr/>
        </p:nvSpPr>
        <p:spPr>
          <a:xfrm>
            <a:off x="3322320" y="2438400"/>
            <a:ext cx="5516880" cy="1201401"/>
          </a:xfrm>
          <a:prstGeom prst="borderCallout2">
            <a:avLst>
              <a:gd name="adj1" fmla="val 18750"/>
              <a:gd name="adj2" fmla="val -8333"/>
              <a:gd name="adj3" fmla="val 18750"/>
              <a:gd name="adj4" fmla="val -16667"/>
              <a:gd name="adj5" fmla="val -5866"/>
              <a:gd name="adj6" fmla="val -289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accent2"/>
                </a:solidFill>
              </a:rPr>
              <a:t>The blast</a:t>
            </a:r>
            <a:r>
              <a:rPr lang="en-US" sz="2400" dirty="0"/>
              <a:t>, which also wounded 180 others, ripped through a crowded market place in an ethnic </a:t>
            </a:r>
            <a:r>
              <a:rPr lang="en-US" sz="2400" dirty="0" err="1"/>
              <a:t>Hazara</a:t>
            </a:r>
            <a:r>
              <a:rPr lang="en-US" sz="2400" dirty="0"/>
              <a:t> area </a:t>
            </a:r>
            <a:r>
              <a:rPr lang="en-US" sz="2400" dirty="0" smtClean="0"/>
              <a:t>… </a:t>
            </a:r>
            <a:r>
              <a:rPr lang="en-US" sz="2400" b="1" dirty="0" smtClean="0">
                <a:solidFill>
                  <a:schemeClr val="accent2"/>
                </a:solidFill>
              </a:rPr>
              <a:t>on </a:t>
            </a:r>
            <a:r>
              <a:rPr lang="en-US" sz="2400" b="1" dirty="0">
                <a:solidFill>
                  <a:schemeClr val="accent2"/>
                </a:solidFill>
              </a:rPr>
              <a:t>Saturday</a:t>
            </a:r>
            <a:r>
              <a:rPr lang="en-US" sz="2400" dirty="0"/>
              <a:t>.</a:t>
            </a:r>
          </a:p>
        </p:txBody>
      </p:sp>
      <p:sp>
        <p:nvSpPr>
          <p:cNvPr id="21" name="Line Callout 2 20"/>
          <p:cNvSpPr/>
          <p:nvPr/>
        </p:nvSpPr>
        <p:spPr>
          <a:xfrm>
            <a:off x="3322320" y="3774635"/>
            <a:ext cx="5532120" cy="873565"/>
          </a:xfrm>
          <a:prstGeom prst="borderCallout2">
            <a:avLst>
              <a:gd name="adj1" fmla="val 18750"/>
              <a:gd name="adj2" fmla="val -8333"/>
              <a:gd name="adj3" fmla="val 18750"/>
              <a:gd name="adj4" fmla="val -16667"/>
              <a:gd name="adj5" fmla="val -83691"/>
              <a:gd name="adj6" fmla="val -293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A twin suicide </a:t>
            </a:r>
            <a:r>
              <a:rPr lang="en-US" sz="2400" b="1" dirty="0">
                <a:solidFill>
                  <a:schemeClr val="accent2"/>
                </a:solidFill>
              </a:rPr>
              <a:t>bomb attack </a:t>
            </a:r>
            <a:r>
              <a:rPr lang="en-US" sz="2400" dirty="0"/>
              <a:t>at a crowded snooker club on </a:t>
            </a:r>
            <a:r>
              <a:rPr lang="en-US" sz="2400" b="1" dirty="0">
                <a:solidFill>
                  <a:schemeClr val="accent1"/>
                </a:solidFill>
              </a:rPr>
              <a:t>10 January </a:t>
            </a:r>
            <a:r>
              <a:rPr lang="en-US" sz="2400" dirty="0"/>
              <a:t>killed </a:t>
            </a:r>
            <a:r>
              <a:rPr lang="en-US" sz="2400" dirty="0" smtClean="0"/>
              <a:t>...</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1676400" y="5874603"/>
                <a:ext cx="6187440" cy="461665"/>
              </a:xfrm>
              <a:prstGeom prst="rect">
                <a:avLst/>
              </a:prstGeom>
              <a:noFill/>
            </p:spPr>
            <p:txBody>
              <a:bodyPr wrap="square" rtlCol="0">
                <a:spAutoFit/>
              </a:bodyPr>
              <a:lstStyle/>
              <a:p>
                <a:r>
                  <a:rPr lang="en-US" sz="2400" dirty="0" smtClean="0"/>
                  <a:t>“bomb attack”		</a:t>
                </a:r>
                <a14:m>
                  <m:oMath xmlns:m="http://schemas.openxmlformats.org/officeDocument/2006/math">
                    <m:r>
                      <a:rPr lang="en-US" sz="2400" b="0" i="0" smtClean="0">
                        <a:latin typeface="Cambria Math"/>
                        <a:ea typeface="Cambria Math"/>
                      </a:rPr>
                      <m:t> </m:t>
                    </m:r>
                    <m:r>
                      <a:rPr lang="en-US" sz="2400" b="1" i="1" smtClean="0">
                        <a:latin typeface="Cambria Math"/>
                        <a:ea typeface="Cambria Math"/>
                      </a:rPr>
                      <m:t>≠</m:t>
                    </m:r>
                  </m:oMath>
                </a14:m>
                <a:r>
                  <a:rPr lang="en-US" sz="2400" dirty="0" smtClean="0"/>
                  <a:t>	“bomb attack”</a:t>
                </a:r>
              </a:p>
            </p:txBody>
          </p:sp>
        </mc:Choice>
        <mc:Fallback xmlns="">
          <p:sp>
            <p:nvSpPr>
              <p:cNvPr id="9" name="TextBox 8"/>
              <p:cNvSpPr txBox="1">
                <a:spLocks noRot="1" noChangeAspect="1" noMove="1" noResize="1" noEditPoints="1" noAdjustHandles="1" noChangeArrowheads="1" noChangeShapeType="1" noTextEdit="1"/>
              </p:cNvSpPr>
              <p:nvPr/>
            </p:nvSpPr>
            <p:spPr>
              <a:xfrm>
                <a:off x="1676400" y="5874603"/>
                <a:ext cx="6187440" cy="461665"/>
              </a:xfrm>
              <a:prstGeom prst="rect">
                <a:avLst/>
              </a:prstGeom>
              <a:blipFill rotWithShape="1">
                <a:blip r:embed="rId4"/>
                <a:stretch>
                  <a:fillRect l="-1478" t="-10667" b="-30667"/>
                </a:stretch>
              </a:blipFill>
            </p:spPr>
            <p:txBody>
              <a:bodyPr/>
              <a:lstStyle/>
              <a:p>
                <a:r>
                  <a:rPr lang="en-US">
                    <a:noFill/>
                  </a:rPr>
                  <a:t> </a:t>
                </a:r>
              </a:p>
            </p:txBody>
          </p:sp>
        </mc:Fallback>
      </mc:AlternateContent>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8099" t="41484" r="4722" b="40622"/>
          <a:stretch/>
        </p:blipFill>
        <p:spPr bwMode="auto">
          <a:xfrm>
            <a:off x="152400" y="4988958"/>
            <a:ext cx="8714117" cy="147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52685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Categorizing Events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879" t="17629" b="17420"/>
          <a:stretch/>
        </p:blipFill>
        <p:spPr bwMode="auto">
          <a:xfrm>
            <a:off x="3581400" y="1525477"/>
            <a:ext cx="1828800" cy="167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077200" y="4749225"/>
            <a:ext cx="468398" cy="584775"/>
          </a:xfrm>
          <a:prstGeom prst="rect">
            <a:avLst/>
          </a:prstGeom>
          <a:noFill/>
        </p:spPr>
        <p:txBody>
          <a:bodyPr wrap="none" rtlCol="0">
            <a:spAutoFit/>
          </a:bodyPr>
          <a:lstStyle/>
          <a:p>
            <a:r>
              <a:rPr lang="en-US" sz="3200" dirty="0" smtClean="0"/>
              <a:t>…</a:t>
            </a:r>
            <a:endParaRPr lang="en-US" sz="3200" dirty="0"/>
          </a:p>
        </p:txBody>
      </p:sp>
      <p:cxnSp>
        <p:nvCxnSpPr>
          <p:cNvPr id="21" name="Straight Arrow Connector 20"/>
          <p:cNvCxnSpPr>
            <a:stCxn id="10" idx="2"/>
          </p:cNvCxnSpPr>
          <p:nvPr/>
        </p:nvCxnSpPr>
        <p:spPr>
          <a:xfrm flipH="1">
            <a:off x="1590675" y="3200400"/>
            <a:ext cx="2905125" cy="71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2"/>
          </p:cNvCxnSpPr>
          <p:nvPr/>
        </p:nvCxnSpPr>
        <p:spPr>
          <a:xfrm flipH="1">
            <a:off x="4062413" y="3200400"/>
            <a:ext cx="433387" cy="800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2"/>
          </p:cNvCxnSpPr>
          <p:nvPr/>
        </p:nvCxnSpPr>
        <p:spPr>
          <a:xfrm>
            <a:off x="4495800" y="3200400"/>
            <a:ext cx="2128838" cy="71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3000" y="6324600"/>
            <a:ext cx="780983" cy="369332"/>
          </a:xfrm>
          <a:prstGeom prst="rect">
            <a:avLst/>
          </a:prstGeom>
          <a:noFill/>
        </p:spPr>
        <p:txBody>
          <a:bodyPr wrap="none" rtlCol="0">
            <a:spAutoFit/>
          </a:bodyPr>
          <a:lstStyle/>
          <a:p>
            <a:r>
              <a:rPr lang="en-US" dirty="0" smtClean="0"/>
              <a:t>Sports</a:t>
            </a:r>
            <a:endParaRPr lang="en-US" dirty="0"/>
          </a:p>
        </p:txBody>
      </p:sp>
      <p:sp>
        <p:nvSpPr>
          <p:cNvPr id="31" name="TextBox 30"/>
          <p:cNvSpPr txBox="1"/>
          <p:nvPr/>
        </p:nvSpPr>
        <p:spPr>
          <a:xfrm>
            <a:off x="3590858" y="6261616"/>
            <a:ext cx="843693" cy="369332"/>
          </a:xfrm>
          <a:prstGeom prst="rect">
            <a:avLst/>
          </a:prstGeom>
          <a:noFill/>
        </p:spPr>
        <p:txBody>
          <a:bodyPr wrap="none" rtlCol="0">
            <a:spAutoFit/>
          </a:bodyPr>
          <a:lstStyle/>
          <a:p>
            <a:r>
              <a:rPr lang="en-US" dirty="0" smtClean="0"/>
              <a:t>Politics</a:t>
            </a:r>
            <a:endParaRPr lang="en-US" dirty="0"/>
          </a:p>
        </p:txBody>
      </p:sp>
      <p:sp>
        <p:nvSpPr>
          <p:cNvPr id="32" name="TextBox 31"/>
          <p:cNvSpPr txBox="1"/>
          <p:nvPr/>
        </p:nvSpPr>
        <p:spPr>
          <a:xfrm>
            <a:off x="5850451" y="6260068"/>
            <a:ext cx="1693349" cy="369332"/>
          </a:xfrm>
          <a:prstGeom prst="rect">
            <a:avLst/>
          </a:prstGeom>
          <a:noFill/>
        </p:spPr>
        <p:txBody>
          <a:bodyPr wrap="none" rtlCol="0">
            <a:spAutoFit/>
          </a:bodyPr>
          <a:lstStyle/>
          <a:p>
            <a:r>
              <a:rPr lang="en-US" dirty="0" smtClean="0"/>
              <a:t>Product Release</a:t>
            </a:r>
            <a:endParaRPr lang="en-US" dirty="0"/>
          </a:p>
        </p:txBody>
      </p:sp>
      <p:pic>
        <p:nvPicPr>
          <p:cNvPr id="4110" name="Picture 14" descr="http://farm9.staticflickr.com/8285/7797418396_a3ba89a5f8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204" y="4806553"/>
            <a:ext cx="19050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3.staticflickr.com/2537/4029847429_8bc44f5cca.jpg"/>
          <p:cNvPicPr>
            <a:picLocks noChangeAspect="1" noChangeArrowheads="1"/>
          </p:cNvPicPr>
          <p:nvPr/>
        </p:nvPicPr>
        <p:blipFill rotWithShape="1">
          <a:blip r:embed="rId5">
            <a:extLst>
              <a:ext uri="{28A0092B-C50C-407E-A947-70E740481C1C}">
                <a14:useLocalDpi xmlns:a14="http://schemas.microsoft.com/office/drawing/2010/main" val="0"/>
              </a:ext>
            </a:extLst>
          </a:blip>
          <a:srcRect l="23145" r="8537"/>
          <a:stretch/>
        </p:blipFill>
        <p:spPr bwMode="auto">
          <a:xfrm>
            <a:off x="5791200" y="4239028"/>
            <a:ext cx="1910599" cy="1856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farm9.staticflickr.com/8082/8288936705_13df3763f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578" y="4025502"/>
            <a:ext cx="1647825" cy="22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33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Categorizing Events: Challenges</a:t>
            </a:r>
            <a:endParaRPr lang="en-US" dirty="0"/>
          </a:p>
        </p:txBody>
      </p:sp>
      <p:sp>
        <p:nvSpPr>
          <p:cNvPr id="3" name="Content Placeholder 2"/>
          <p:cNvSpPr>
            <a:spLocks noGrp="1"/>
          </p:cNvSpPr>
          <p:nvPr>
            <p:ph idx="1"/>
          </p:nvPr>
        </p:nvSpPr>
        <p:spPr>
          <a:xfrm>
            <a:off x="304800" y="1874837"/>
            <a:ext cx="8458200" cy="3916363"/>
          </a:xfrm>
        </p:spPr>
        <p:txBody>
          <a:bodyPr>
            <a:normAutofit/>
          </a:bodyPr>
          <a:lstStyle/>
          <a:p>
            <a:r>
              <a:rPr lang="en-US" dirty="0" smtClean="0"/>
              <a:t>Many </a:t>
            </a:r>
            <a:r>
              <a:rPr lang="en-US" dirty="0"/>
              <a:t>Different Types</a:t>
            </a:r>
          </a:p>
          <a:p>
            <a:r>
              <a:rPr lang="en-US" dirty="0"/>
              <a:t>Not sure what is the right set of types</a:t>
            </a:r>
          </a:p>
          <a:p>
            <a:r>
              <a:rPr lang="en-US" dirty="0"/>
              <a:t>Set of types might </a:t>
            </a:r>
            <a:r>
              <a:rPr lang="en-US" dirty="0" smtClean="0"/>
              <a:t>change</a:t>
            </a:r>
          </a:p>
          <a:p>
            <a:pPr lvl="1"/>
            <a:r>
              <a:rPr lang="en-US" dirty="0" smtClean="0"/>
              <a:t>Might start talking about different things</a:t>
            </a:r>
          </a:p>
          <a:p>
            <a:pPr lvl="1"/>
            <a:r>
              <a:rPr lang="en-US" dirty="0" smtClean="0"/>
              <a:t>Might want to focus on different groups of users</a:t>
            </a:r>
            <a:endParaRPr lang="en-US" dirty="0"/>
          </a:p>
          <a:p>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011649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Unsupervised Event Type Induction</a:t>
            </a:r>
            <a:endParaRPr lang="en-US" dirty="0"/>
          </a:p>
        </p:txBody>
      </p:sp>
      <p:sp>
        <p:nvSpPr>
          <p:cNvPr id="3" name="Content Placeholder 2"/>
          <p:cNvSpPr>
            <a:spLocks noGrp="1"/>
          </p:cNvSpPr>
          <p:nvPr>
            <p:ph idx="1"/>
          </p:nvPr>
        </p:nvSpPr>
        <p:spPr/>
        <p:txBody>
          <a:bodyPr>
            <a:normAutofit/>
          </a:bodyPr>
          <a:lstStyle/>
          <a:p>
            <a:r>
              <a:rPr lang="en-US" dirty="0" smtClean="0"/>
              <a:t>Latent Variable Models</a:t>
            </a:r>
          </a:p>
          <a:p>
            <a:pPr lvl="1"/>
            <a:r>
              <a:rPr lang="en-US" dirty="0" err="1" smtClean="0"/>
              <a:t>Selectional</a:t>
            </a:r>
            <a:r>
              <a:rPr lang="en-US" dirty="0" smtClean="0"/>
              <a:t> Preferences</a:t>
            </a:r>
          </a:p>
          <a:p>
            <a:pPr marL="914400" lvl="2" indent="0">
              <a:buNone/>
            </a:pPr>
            <a:r>
              <a:rPr lang="en-US" b="1" dirty="0" smtClean="0">
                <a:solidFill>
                  <a:srgbClr val="FF0000"/>
                </a:solidFill>
              </a:rPr>
              <a:t>[Ritter et. al. ACL 2010]</a:t>
            </a:r>
          </a:p>
          <a:p>
            <a:pPr marL="914400" lvl="2" indent="0">
              <a:buNone/>
            </a:pPr>
            <a:endParaRPr lang="en-US" b="1" dirty="0" smtClean="0">
              <a:solidFill>
                <a:schemeClr val="accent1"/>
              </a:solidFill>
            </a:endParaRPr>
          </a:p>
          <a:p>
            <a:r>
              <a:rPr lang="en-US" dirty="0" smtClean="0"/>
              <a:t>Advantages:</a:t>
            </a:r>
          </a:p>
          <a:p>
            <a:pPr lvl="1"/>
            <a:r>
              <a:rPr lang="en-US" dirty="0" smtClean="0"/>
              <a:t>Discovers types which </a:t>
            </a:r>
            <a:r>
              <a:rPr lang="en-US" b="1" dirty="0" smtClean="0"/>
              <a:t>match the data</a:t>
            </a:r>
          </a:p>
          <a:p>
            <a:pPr lvl="1"/>
            <a:r>
              <a:rPr lang="en-US" dirty="0" smtClean="0"/>
              <a:t>No need to annotate individual events</a:t>
            </a:r>
          </a:p>
          <a:p>
            <a:pPr lvl="1"/>
            <a:r>
              <a:rPr lang="en-US" dirty="0" smtClean="0"/>
              <a:t>Don’t need to commit to a specific set of types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866"/>
          <a:stretch/>
        </p:blipFill>
        <p:spPr bwMode="auto">
          <a:xfrm>
            <a:off x="6170721" y="914400"/>
            <a:ext cx="236367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156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Generative Probabilistic Models</a:t>
            </a:r>
            <a:endParaRPr lang="en-US" dirty="0"/>
          </a:p>
        </p:txBody>
      </p:sp>
      <p:sp>
        <p:nvSpPr>
          <p:cNvPr id="3" name="Content Placeholder 2"/>
          <p:cNvSpPr>
            <a:spLocks noGrp="1"/>
          </p:cNvSpPr>
          <p:nvPr>
            <p:ph idx="1"/>
          </p:nvPr>
        </p:nvSpPr>
        <p:spPr>
          <a:xfrm>
            <a:off x="457200" y="1600200"/>
            <a:ext cx="5867400" cy="4525963"/>
          </a:xfrm>
        </p:spPr>
        <p:txBody>
          <a:bodyPr>
            <a:normAutofit lnSpcReduction="10000"/>
          </a:bodyPr>
          <a:lstStyle/>
          <a:p>
            <a:r>
              <a:rPr lang="en-US" dirty="0" smtClean="0"/>
              <a:t>Make up a generative story involving:</a:t>
            </a:r>
          </a:p>
          <a:p>
            <a:pPr lvl="1"/>
            <a:r>
              <a:rPr lang="en-US" dirty="0" smtClean="0"/>
              <a:t>hidden variables</a:t>
            </a:r>
          </a:p>
          <a:p>
            <a:pPr lvl="1"/>
            <a:r>
              <a:rPr lang="en-US" dirty="0" smtClean="0"/>
              <a:t>Probabilities</a:t>
            </a:r>
          </a:p>
          <a:p>
            <a:r>
              <a:rPr lang="en-US" dirty="0" smtClean="0"/>
              <a:t>Apply Bayesian Inference techniques</a:t>
            </a:r>
          </a:p>
          <a:p>
            <a:pPr lvl="1"/>
            <a:r>
              <a:rPr lang="en-US" dirty="0" smtClean="0"/>
              <a:t>Gives us reasonable values for hidden variables</a:t>
            </a:r>
          </a:p>
          <a:p>
            <a:pPr lvl="1"/>
            <a:r>
              <a:rPr lang="en-US" dirty="0" smtClean="0"/>
              <a:t>Tells us what we want to know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866"/>
          <a:stretch/>
        </p:blipFill>
        <p:spPr bwMode="auto">
          <a:xfrm>
            <a:off x="6324600" y="1981200"/>
            <a:ext cx="236367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423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7620000" cy="1630362"/>
          </a:xfrm>
        </p:spPr>
        <p:txBody>
          <a:bodyPr>
            <a:normAutofit/>
          </a:bodyPr>
          <a:lstStyle/>
          <a:p>
            <a:r>
              <a:rPr lang="en-US" dirty="0" smtClean="0"/>
              <a:t>Rise of Informal Text</a:t>
            </a:r>
            <a:endParaRPr lang="en-US" dirty="0"/>
          </a:p>
        </p:txBody>
      </p:sp>
      <p:sp>
        <p:nvSpPr>
          <p:cNvPr id="3" name="Content Placeholder 2"/>
          <p:cNvSpPr>
            <a:spLocks noGrp="1"/>
          </p:cNvSpPr>
          <p:nvPr>
            <p:ph idx="1"/>
          </p:nvPr>
        </p:nvSpPr>
        <p:spPr>
          <a:xfrm>
            <a:off x="-3733800" y="1600200"/>
            <a:ext cx="3505200" cy="4525963"/>
          </a:xfrm>
        </p:spPr>
        <p:txBody>
          <a:bodyPr>
            <a:normAutofit fontScale="85000" lnSpcReduction="20000"/>
          </a:bodyPr>
          <a:lstStyle/>
          <a:p>
            <a:r>
              <a:rPr lang="en-US" dirty="0" smtClean="0"/>
              <a:t>The internet has revolutionized how we communicate</a:t>
            </a:r>
          </a:p>
          <a:p>
            <a:r>
              <a:rPr lang="en-US" dirty="0" smtClean="0"/>
              <a:t>Nobody can read all the tweets, clinical narratives, etc… which are written every day</a:t>
            </a:r>
          </a:p>
          <a:p>
            <a:pPr lvl="1"/>
            <a:r>
              <a:rPr lang="en-US" dirty="0" smtClean="0"/>
              <a:t>Need text-processing systems to extract and aggregate important trends in the data</a:t>
            </a:r>
            <a:endParaRPr lang="en-US" dirty="0"/>
          </a:p>
        </p:txBody>
      </p:sp>
      <p:pic>
        <p:nvPicPr>
          <p:cNvPr id="1026" name="Picture 2" descr="http://3.bp.blogspot.com/-4I2wyBHOEzk/TgzNfsKm09I/AAAAAAAAAAY/kouNKSinnAU/s1600/200million-comparison-final.jpg"/>
          <p:cNvPicPr>
            <a:picLocks noChangeAspect="1" noChangeArrowheads="1"/>
          </p:cNvPicPr>
          <p:nvPr/>
        </p:nvPicPr>
        <p:blipFill rotWithShape="1">
          <a:blip r:embed="rId3">
            <a:extLst>
              <a:ext uri="{28A0092B-C50C-407E-A947-70E740481C1C}">
                <a14:useLocalDpi xmlns:a14="http://schemas.microsoft.com/office/drawing/2010/main" val="0"/>
              </a:ext>
            </a:extLst>
          </a:blip>
          <a:srcRect l="39502"/>
          <a:stretch/>
        </p:blipFill>
        <p:spPr bwMode="auto">
          <a:xfrm>
            <a:off x="6262776" y="0"/>
            <a:ext cx="2881223" cy="69056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14400" y="1600199"/>
            <a:ext cx="3733799" cy="4810125"/>
            <a:chOff x="3505842" y="28903"/>
            <a:chExt cx="4952357" cy="6381422"/>
          </a:xfrm>
        </p:grpSpPr>
        <p:pic>
          <p:nvPicPr>
            <p:cNvPr id="6" name="Picture 2" descr="https://encrypted-tbn2.gstatic.com/images?q=tbn:ANd9GcR4v-T7XASxAHxK4ZOhK8WFnWcdshib5D1yOPW-uglvGXS5Fbd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4" y="304800"/>
              <a:ext cx="197167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encrypted-tbn3.gstatic.com/images?q=tbn:ANd9GcT3LlONDWYkpiYVTxpOM1GBsy-obTShbj6CnWW-9mic2d9IX4TVS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390" y="2424934"/>
              <a:ext cx="1672027" cy="16945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encrypted-tbn1.gstatic.com/images?q=tbn:ANd9GcT63agbomBVq8vT1U7s2mP4KqFIESljGqilzHno8aGsYab8lJod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842" y="289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encrypted-tbn1.gstatic.com/images?q=tbn:ANd9GcQANQwpDLc5oCs-rjNMUXk-BRycwxHrZ9AkVEq9AruBjQzcFmjAM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842" y="4267200"/>
              <a:ext cx="2143125" cy="21431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p:cNvSpPr txBox="1">
            <a:spLocks/>
          </p:cNvSpPr>
          <p:nvPr/>
        </p:nvSpPr>
        <p:spPr>
          <a:xfrm>
            <a:off x="457200" y="1828800"/>
            <a:ext cx="350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sp>
        <p:nvSpPr>
          <p:cNvPr id="8" name="Slide Number Placeholder 7"/>
          <p:cNvSpPr>
            <a:spLocks noGrp="1"/>
          </p:cNvSpPr>
          <p:nvPr>
            <p:ph type="sldNum" sz="quarter" idx="12"/>
          </p:nvPr>
        </p:nvSpPr>
        <p:spPr>
          <a:xfrm>
            <a:off x="3048000" y="6356350"/>
            <a:ext cx="2133600" cy="365125"/>
          </a:xfrm>
        </p:spPr>
        <p:txBody>
          <a:bodyPr/>
          <a:lstStyle/>
          <a:p>
            <a:fld id="{B6F15528-21DE-4FAA-801E-634DDDAF4B2B}" type="slidenum">
              <a:rPr lang="en-US" smtClean="0"/>
              <a:pPr/>
              <a:t>2</a:t>
            </a:fld>
            <a:endParaRPr lang="en-US"/>
          </a:p>
        </p:txBody>
      </p:sp>
      <p:grpSp>
        <p:nvGrpSpPr>
          <p:cNvPr id="14" name="Group 13"/>
          <p:cNvGrpSpPr/>
          <p:nvPr/>
        </p:nvGrpSpPr>
        <p:grpSpPr>
          <a:xfrm>
            <a:off x="3063112" y="3646156"/>
            <a:ext cx="2118488" cy="2764169"/>
            <a:chOff x="6181725" y="2743200"/>
            <a:chExt cx="2809875" cy="3667125"/>
          </a:xfrm>
        </p:grpSpPr>
        <p:pic>
          <p:nvPicPr>
            <p:cNvPr id="13" name="Picture 2" descr="https://encrypted-tbn3.gstatic.com/images?q=tbn:ANd9GcRcnPywAQbo6YQ2fwL76n7u9N06QySPU93715aEbeShgAjWWbk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725" y="2743200"/>
              <a:ext cx="2809875" cy="1628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legionlive.org.uk/files/2010/09/soldier-at-comput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19624"/>
              <a:ext cx="1905000" cy="179070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Frame 8"/>
          <p:cNvSpPr/>
          <p:nvPr/>
        </p:nvSpPr>
        <p:spPr>
          <a:xfrm>
            <a:off x="838200" y="3231031"/>
            <a:ext cx="1780482" cy="1493369"/>
          </a:xfrm>
          <a:prstGeom prst="frame">
            <a:avLst>
              <a:gd name="adj1" fmla="val 43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1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24484" t="12423" r="36516" b="2111"/>
          <a:stretch/>
        </p:blipFill>
        <p:spPr bwMode="auto">
          <a:xfrm>
            <a:off x="189867" y="40821"/>
            <a:ext cx="5943600" cy="700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http://www.readthehorn.com/sites/default/files/imagecache/image_full/osama-bin-laden-dead-tweet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867" y="1254533"/>
            <a:ext cx="5715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atic.guim.co.uk/sys-images/Guardian/Pix/pictures/2011/5/2/1304324719556/Osama-bin-Laden-00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2819400"/>
            <a:ext cx="261937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52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Event Categorization:</a:t>
            </a:r>
            <a:br>
              <a:rPr lang="en-US" dirty="0" smtClean="0"/>
            </a:br>
            <a:r>
              <a:rPr lang="en-US" dirty="0" smtClean="0"/>
              <a:t>Generative Story</a:t>
            </a:r>
            <a:endParaRPr lang="en-US" dirty="0"/>
          </a:p>
        </p:txBody>
      </p:sp>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latin typeface="Courier New" pitchFamily="49" charset="0"/>
                    <a:cs typeface="Courier New" pitchFamily="49" charset="0"/>
                  </a:rPr>
                  <a:t>Microsoft	0.04</a:t>
                </a:r>
              </a:p>
              <a:p>
                <a:r>
                  <a:rPr lang="en-US" sz="1200" b="1" dirty="0" smtClean="0">
                    <a:latin typeface="Courier New" pitchFamily="49" charset="0"/>
                    <a:cs typeface="Courier New" pitchFamily="49" charset="0"/>
                  </a:rPr>
                  <a:t>Samsung	0.02</a:t>
                </a:r>
              </a:p>
              <a:p>
                <a:r>
                  <a:rPr lang="en-US" sz="1200" b="1" dirty="0" smtClean="0">
                    <a:latin typeface="Courier New" pitchFamily="49" charset="0"/>
                    <a:cs typeface="Courier New" pitchFamily="49" charset="0"/>
                  </a:rPr>
                  <a:t>iPhone	0.01</a:t>
                </a:r>
              </a:p>
              <a:p>
                <a:r>
                  <a:rPr lang="en-US" sz="1200" b="1"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b="1" dirty="0" smtClean="0">
                    <a:latin typeface="Courier New" pitchFamily="49" charset="0"/>
                    <a:cs typeface="Courier New" pitchFamily="49" charset="0"/>
                  </a:rPr>
                  <a:t>Obama	0.04</a:t>
                </a:r>
              </a:p>
              <a:p>
                <a:r>
                  <a:rPr lang="en-US" sz="1200" b="1" dirty="0" smtClean="0">
                    <a:latin typeface="Courier New" pitchFamily="49" charset="0"/>
                    <a:cs typeface="Courier New" pitchFamily="49" charset="0"/>
                  </a:rPr>
                  <a:t>Clinton	0.03</a:t>
                </a:r>
              </a:p>
              <a:p>
                <a:r>
                  <a:rPr lang="en-US" sz="1200" b="1" dirty="0" smtClean="0">
                    <a:latin typeface="Courier New" pitchFamily="49" charset="0"/>
                    <a:cs typeface="Courier New" pitchFamily="49" charset="0"/>
                  </a:rPr>
                  <a:t>Boehner	0.02</a:t>
                </a:r>
              </a:p>
              <a:p>
                <a:r>
                  <a:rPr lang="en-US" sz="1200" b="1"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b="1" dirty="0" smtClean="0">
                    <a:latin typeface="Courier New" pitchFamily="49" charset="0"/>
                    <a:cs typeface="Courier New" pitchFamily="49" charset="0"/>
                  </a:rPr>
                  <a:t>Ravens	0.04</a:t>
                </a:r>
              </a:p>
              <a:p>
                <a:r>
                  <a:rPr lang="en-US" sz="1200" b="1" dirty="0" smtClean="0">
                    <a:latin typeface="Courier New" pitchFamily="49" charset="0"/>
                    <a:cs typeface="Courier New" pitchFamily="49" charset="0"/>
                  </a:rPr>
                  <a:t>Lakers	0.03</a:t>
                </a:r>
              </a:p>
              <a:p>
                <a:r>
                  <a:rPr lang="en-US" sz="1200" b="1" dirty="0">
                    <a:latin typeface="Courier New" pitchFamily="49" charset="0"/>
                    <a:cs typeface="Courier New" pitchFamily="49" charset="0"/>
                  </a:rPr>
                  <a:t>Pau </a:t>
                </a:r>
                <a:r>
                  <a:rPr lang="en-US" sz="1200" b="1" dirty="0" err="1" smtClean="0">
                    <a:latin typeface="Courier New" pitchFamily="49" charset="0"/>
                    <a:cs typeface="Courier New" pitchFamily="49" charset="0"/>
                  </a:rPr>
                  <a:t>Gasol</a:t>
                </a:r>
                <a:r>
                  <a:rPr lang="en-US" sz="1200" b="1" dirty="0" smtClean="0">
                    <a:latin typeface="Courier New" pitchFamily="49" charset="0"/>
                    <a:cs typeface="Courier New" pitchFamily="49" charset="0"/>
                  </a:rPr>
                  <a:t>	0.02</a:t>
                </a:r>
              </a:p>
              <a:p>
                <a:r>
                  <a:rPr lang="en-US" sz="1200" b="1" dirty="0" smtClean="0">
                    <a:latin typeface="Courier New" pitchFamily="49" charset="0"/>
                    <a:cs typeface="Courier New" pitchFamily="49" charset="0"/>
                  </a:rPr>
                  <a:t>…</a:t>
                </a:r>
              </a:p>
            </p:txBody>
          </p:sp>
        </p:grpSp>
        <p:sp>
          <p:nvSpPr>
            <p:cNvPr id="50" name="TextBox 49"/>
            <p:cNvSpPr txBox="1"/>
            <p:nvPr/>
          </p:nvSpPr>
          <p:spPr>
            <a:xfrm>
              <a:off x="1891965" y="4876800"/>
              <a:ext cx="780150" cy="369332"/>
            </a:xfrm>
            <a:prstGeom prst="rect">
              <a:avLst/>
            </a:prstGeom>
            <a:noFill/>
          </p:spPr>
          <p:txBody>
            <a:bodyPr wrap="none" rtlCol="0">
              <a:spAutoFit/>
            </a:bodyPr>
            <a:lstStyle/>
            <a:p>
              <a:r>
                <a:rPr lang="en-US" dirty="0" smtClean="0"/>
                <a:t>Types:</a:t>
              </a:r>
              <a:endParaRPr lang="en-US" dirty="0"/>
            </a:p>
          </p:txBody>
        </p:sp>
      </p:grpSp>
      <p:grpSp>
        <p:nvGrpSpPr>
          <p:cNvPr id="15" name="Group 14"/>
          <p:cNvGrpSpPr/>
          <p:nvPr/>
        </p:nvGrpSpPr>
        <p:grpSpPr>
          <a:xfrm>
            <a:off x="806133" y="1600200"/>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027845" cy="338554"/>
            </a:xfrm>
            <a:prstGeom prst="rect">
              <a:avLst/>
            </a:prstGeom>
            <a:noFill/>
          </p:spPr>
          <p:txBody>
            <a:bodyPr wrap="none" rtlCol="0">
              <a:spAutoFit/>
            </a:bodyPr>
            <a:lstStyle/>
            <a:p>
              <a:r>
                <a:rPr lang="en-US" sz="1600" b="1" dirty="0" smtClean="0">
                  <a:solidFill>
                    <a:schemeClr val="accent4"/>
                  </a:solidFill>
                </a:rPr>
                <a:t>announce</a:t>
              </a:r>
              <a:endParaRPr lang="en-US" sz="1600" b="1" dirty="0">
                <a:solidFill>
                  <a:schemeClr val="accent4"/>
                </a:solidFill>
              </a:endParaRPr>
            </a:p>
          </p:txBody>
        </p:sp>
        <p:sp>
          <p:nvSpPr>
            <p:cNvPr id="7" name="TextBox 6"/>
            <p:cNvSpPr txBox="1"/>
            <p:nvPr/>
          </p:nvSpPr>
          <p:spPr>
            <a:xfrm>
              <a:off x="685800" y="1871246"/>
              <a:ext cx="497252" cy="338554"/>
            </a:xfrm>
            <a:prstGeom prst="rect">
              <a:avLst/>
            </a:prstGeom>
            <a:noFill/>
          </p:spPr>
          <p:txBody>
            <a:bodyPr wrap="none" rtlCol="0">
              <a:spAutoFit/>
            </a:bodyPr>
            <a:lstStyle/>
            <a:p>
              <a:r>
                <a:rPr lang="en-US" sz="1600" b="1" dirty="0" smtClean="0">
                  <a:solidFill>
                    <a:schemeClr val="accent4"/>
                  </a:solidFill>
                </a:rPr>
                <a:t>win</a:t>
              </a:r>
              <a:endParaRPr lang="en-US" sz="1600" b="1" dirty="0">
                <a:solidFill>
                  <a:schemeClr val="accent4"/>
                </a:solidFill>
              </a:endParaRPr>
            </a:p>
          </p:txBody>
        </p:sp>
        <p:sp>
          <p:nvSpPr>
            <p:cNvPr id="8" name="TextBox 7"/>
            <p:cNvSpPr txBox="1"/>
            <p:nvPr/>
          </p:nvSpPr>
          <p:spPr>
            <a:xfrm>
              <a:off x="870751" y="1608892"/>
              <a:ext cx="352482" cy="338554"/>
            </a:xfrm>
            <a:prstGeom prst="rect">
              <a:avLst/>
            </a:prstGeom>
            <a:noFill/>
          </p:spPr>
          <p:txBody>
            <a:bodyPr wrap="none" rtlCol="0">
              <a:spAutoFit/>
            </a:bodyPr>
            <a:lstStyle/>
            <a:p>
              <a:r>
                <a:rPr lang="en-US" sz="1600" b="1" dirty="0" smtClean="0">
                  <a:solidFill>
                    <a:schemeClr val="accent4"/>
                  </a:solidFill>
                </a:rPr>
                <a:t>cheered</a:t>
              </a:r>
              <a:endParaRPr lang="en-US" sz="1600" b="1" dirty="0">
                <a:solidFill>
                  <a:schemeClr val="accent4"/>
                </a:solidFill>
              </a:endParaRPr>
            </a:p>
          </p:txBody>
        </p:sp>
        <p:sp>
          <p:nvSpPr>
            <p:cNvPr id="9" name="TextBox 8"/>
            <p:cNvSpPr txBox="1"/>
            <p:nvPr/>
          </p:nvSpPr>
          <p:spPr>
            <a:xfrm>
              <a:off x="457200" y="2514600"/>
              <a:ext cx="1204619" cy="338554"/>
            </a:xfrm>
            <a:prstGeom prst="rect">
              <a:avLst/>
            </a:prstGeom>
            <a:noFill/>
          </p:spPr>
          <p:txBody>
            <a:bodyPr wrap="none" rtlCol="0">
              <a:spAutoFit/>
            </a:bodyPr>
            <a:lstStyle/>
            <a:p>
              <a:r>
                <a:rPr lang="en-US" sz="1600" b="1" dirty="0" smtClean="0"/>
                <a:t>Apple</a:t>
              </a:r>
              <a:r>
                <a:rPr lang="en-US" sz="1600" dirty="0" smtClean="0"/>
                <a:t> to </a:t>
              </a:r>
              <a:r>
                <a:rPr lang="en-US" sz="1600" b="1" i="1" dirty="0" smtClean="0"/>
                <a:t>announce</a:t>
              </a:r>
              <a:r>
                <a:rPr lang="en-US" sz="1600" dirty="0" smtClean="0"/>
                <a:t> new </a:t>
              </a:r>
              <a:r>
                <a:rPr lang="en-US" sz="1600" b="1" dirty="0" smtClean="0"/>
                <a:t>iPhone</a:t>
              </a:r>
              <a:r>
                <a:rPr lang="en-US" sz="1600" dirty="0" smtClean="0"/>
                <a:t>…</a:t>
              </a:r>
              <a:endParaRPr lang="en-US" sz="1600" dirty="0"/>
            </a:p>
          </p:txBody>
        </p:sp>
        <p:sp>
          <p:nvSpPr>
            <p:cNvPr id="10" name="TextBox 9"/>
            <p:cNvSpPr txBox="1"/>
            <p:nvPr/>
          </p:nvSpPr>
          <p:spPr>
            <a:xfrm>
              <a:off x="457200" y="2743200"/>
              <a:ext cx="1226400" cy="338554"/>
            </a:xfrm>
            <a:prstGeom prst="rect">
              <a:avLst/>
            </a:prstGeom>
            <a:noFill/>
          </p:spPr>
          <p:txBody>
            <a:bodyPr wrap="none" rtlCol="0">
              <a:spAutoFit/>
            </a:bodyPr>
            <a:lstStyle/>
            <a:p>
              <a:r>
                <a:rPr lang="en-US" sz="1600" b="1" dirty="0" smtClean="0"/>
                <a:t>Samsung</a:t>
              </a:r>
              <a:r>
                <a:rPr lang="en-US" sz="1600" dirty="0" smtClean="0"/>
                <a:t> will </a:t>
              </a:r>
              <a:r>
                <a:rPr lang="en-US" sz="1600" b="1" i="1" dirty="0" smtClean="0"/>
                <a:t>announce</a:t>
              </a:r>
              <a:r>
                <a:rPr lang="en-US" sz="1600" dirty="0" smtClean="0"/>
                <a:t> Tuesday…</a:t>
              </a:r>
              <a:endParaRPr lang="en-US" sz="1600" dirty="0"/>
            </a:p>
          </p:txBody>
        </p:sp>
        <p:sp>
          <p:nvSpPr>
            <p:cNvPr id="11" name="TextBox 10"/>
            <p:cNvSpPr txBox="1"/>
            <p:nvPr/>
          </p:nvSpPr>
          <p:spPr>
            <a:xfrm>
              <a:off x="457200" y="2971800"/>
              <a:ext cx="1161888" cy="338554"/>
            </a:xfrm>
            <a:prstGeom prst="rect">
              <a:avLst/>
            </a:prstGeom>
            <a:noFill/>
          </p:spPr>
          <p:txBody>
            <a:bodyPr wrap="none" rtlCol="0">
              <a:spAutoFit/>
            </a:bodyPr>
            <a:lstStyle/>
            <a:p>
              <a:r>
                <a:rPr lang="en-US" sz="1600" b="1" dirty="0" smtClean="0"/>
                <a:t>Obama</a:t>
              </a:r>
              <a:r>
                <a:rPr lang="en-US" sz="1600" dirty="0" smtClean="0"/>
                <a:t> to </a:t>
              </a:r>
              <a:r>
                <a:rPr lang="en-US" sz="1600" b="1" i="1" dirty="0" smtClean="0"/>
                <a:t>announce</a:t>
              </a:r>
              <a:r>
                <a:rPr lang="en-US" sz="1600" dirty="0" smtClean="0"/>
                <a:t> </a:t>
              </a:r>
              <a:r>
                <a:rPr lang="en-US" sz="1600" smtClean="0"/>
                <a:t>new plan...</a:t>
              </a:r>
              <a:endParaRPr lang="en-US" sz="1600" dirty="0"/>
            </a:p>
          </p:txBody>
        </p:sp>
        <p:sp>
          <p:nvSpPr>
            <p:cNvPr id="12" name="TextBox 11"/>
            <p:cNvSpPr txBox="1"/>
            <p:nvPr/>
          </p:nvSpPr>
          <p:spPr>
            <a:xfrm>
              <a:off x="457200" y="3200400"/>
              <a:ext cx="1196867" cy="338554"/>
            </a:xfrm>
            <a:prstGeom prst="rect">
              <a:avLst/>
            </a:prstGeom>
            <a:noFill/>
          </p:spPr>
          <p:txBody>
            <a:bodyPr wrap="none" rtlCol="0">
              <a:spAutoFit/>
            </a:bodyPr>
            <a:lstStyle/>
            <a:p>
              <a:r>
                <a:rPr lang="en-US" sz="1600" b="1" dirty="0" smtClean="0"/>
                <a:t>Lakers</a:t>
              </a:r>
              <a:r>
                <a:rPr lang="en-US" sz="1600" dirty="0" smtClean="0"/>
                <a:t> </a:t>
              </a:r>
              <a:r>
                <a:rPr lang="en-US" sz="1600" b="1" i="1" dirty="0" smtClean="0"/>
                <a:t>announce</a:t>
              </a:r>
              <a:r>
                <a:rPr lang="en-US" sz="1600" dirty="0" smtClean="0"/>
                <a:t> </a:t>
              </a:r>
              <a:r>
                <a:rPr lang="en-US" sz="1600" b="1" dirty="0" smtClean="0"/>
                <a:t>Pau </a:t>
              </a:r>
              <a:r>
                <a:rPr lang="en-US" sz="1600" b="1" dirty="0" err="1" smtClean="0"/>
                <a:t>Gasol</a:t>
              </a:r>
              <a:r>
                <a:rPr lang="en-US" sz="1600" b="1" dirty="0" smtClean="0"/>
                <a:t> </a:t>
              </a:r>
              <a:r>
                <a:rPr lang="en-US" sz="1600" dirty="0" smtClean="0"/>
                <a:t>will…</a:t>
              </a:r>
              <a:endParaRPr lang="en-US" sz="1600" dirty="0"/>
            </a:p>
          </p:txBody>
        </p:sp>
        <p:sp>
          <p:nvSpPr>
            <p:cNvPr id="13" name="TextBox 12"/>
            <p:cNvSpPr txBox="1"/>
            <p:nvPr/>
          </p:nvSpPr>
          <p:spPr>
            <a:xfrm>
              <a:off x="457200" y="3429000"/>
              <a:ext cx="1116097" cy="338554"/>
            </a:xfrm>
            <a:prstGeom prst="rect">
              <a:avLst/>
            </a:prstGeom>
            <a:noFill/>
          </p:spPr>
          <p:txBody>
            <a:bodyPr wrap="none" rtlCol="0">
              <a:spAutoFit/>
            </a:bodyPr>
            <a:lstStyle/>
            <a:p>
              <a:r>
                <a:rPr lang="en-US" sz="1600" b="1" dirty="0" smtClean="0"/>
                <a:t>Microsoft</a:t>
              </a:r>
              <a:r>
                <a:rPr lang="en-US" sz="1600" dirty="0" smtClean="0"/>
                <a:t> to </a:t>
              </a:r>
              <a:r>
                <a:rPr lang="en-US" sz="1600" b="1" i="1" dirty="0" smtClean="0"/>
                <a:t>announce</a:t>
              </a:r>
              <a:r>
                <a:rPr lang="en-US" sz="1600" dirty="0" smtClean="0"/>
                <a:t> new … </a:t>
              </a:r>
              <a:endParaRPr lang="en-US" sz="1600" dirty="0"/>
            </a:p>
          </p:txBody>
        </p:sp>
      </p:grpSp>
      <p:graphicFrame>
        <p:nvGraphicFramePr>
          <p:cNvPr id="14" name="Chart 13"/>
          <p:cNvGraphicFramePr/>
          <p:nvPr>
            <p:extLst>
              <p:ext uri="{D42A27DB-BD31-4B8C-83A1-F6EECF244321}">
                <p14:modId xmlns:p14="http://schemas.microsoft.com/office/powerpoint/2010/main" val="2115851603"/>
              </p:ext>
            </p:extLst>
          </p:nvPr>
        </p:nvGraphicFramePr>
        <p:xfrm>
          <a:off x="5036379" y="2371104"/>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731742"/>
            <a:ext cx="468398" cy="584775"/>
          </a:xfrm>
          <a:prstGeom prst="rect">
            <a:avLst/>
          </a:prstGeom>
          <a:noFill/>
        </p:spPr>
        <p:txBody>
          <a:bodyPr wrap="none" rtlCol="0">
            <a:spAutoFit/>
          </a:bodyPr>
          <a:lstStyle/>
          <a:p>
            <a:r>
              <a:rPr lang="en-US" sz="3200" dirty="0" smtClean="0"/>
              <a:t>…</a:t>
            </a:r>
            <a:endParaRPr lang="en-US" sz="32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94364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Unsupervised Event Categorization:</a:t>
            </a:r>
            <a:br>
              <a:rPr lang="en-US" dirty="0"/>
            </a:br>
            <a:r>
              <a:rPr lang="en-US" dirty="0"/>
              <a:t>Generative Story</a:t>
            </a:r>
          </a:p>
        </p:txBody>
      </p:sp>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latin typeface="Courier New" pitchFamily="49" charset="0"/>
                    <a:cs typeface="Courier New" pitchFamily="49" charset="0"/>
                  </a:rPr>
                  <a:t>Microsoft	0.04</a:t>
                </a:r>
              </a:p>
              <a:p>
                <a:r>
                  <a:rPr lang="en-US" sz="1200" b="1" dirty="0" smtClean="0">
                    <a:latin typeface="Courier New" pitchFamily="49" charset="0"/>
                    <a:cs typeface="Courier New" pitchFamily="49" charset="0"/>
                  </a:rPr>
                  <a:t>Samsung	0.02</a:t>
                </a:r>
              </a:p>
              <a:p>
                <a:r>
                  <a:rPr lang="en-US" sz="1200" b="1" dirty="0" smtClean="0">
                    <a:latin typeface="Courier New" pitchFamily="49" charset="0"/>
                    <a:cs typeface="Courier New" pitchFamily="49" charset="0"/>
                  </a:rPr>
                  <a:t>iPhone	0.01</a:t>
                </a:r>
              </a:p>
              <a:p>
                <a:r>
                  <a:rPr lang="en-US" sz="1200" b="1"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b="1" dirty="0" smtClean="0">
                    <a:latin typeface="Courier New" pitchFamily="49" charset="0"/>
                    <a:cs typeface="Courier New" pitchFamily="49" charset="0"/>
                  </a:rPr>
                  <a:t>Obama	0.04</a:t>
                </a:r>
              </a:p>
              <a:p>
                <a:r>
                  <a:rPr lang="en-US" sz="1200" b="1" dirty="0" smtClean="0">
                    <a:latin typeface="Courier New" pitchFamily="49" charset="0"/>
                    <a:cs typeface="Courier New" pitchFamily="49" charset="0"/>
                  </a:rPr>
                  <a:t>Clinton	0.03</a:t>
                </a:r>
              </a:p>
              <a:p>
                <a:r>
                  <a:rPr lang="en-US" sz="1200" b="1" dirty="0" smtClean="0">
                    <a:latin typeface="Courier New" pitchFamily="49" charset="0"/>
                    <a:cs typeface="Courier New" pitchFamily="49" charset="0"/>
                  </a:rPr>
                  <a:t>Boehner	0.02</a:t>
                </a:r>
              </a:p>
              <a:p>
                <a:r>
                  <a:rPr lang="en-US" sz="1200" b="1"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b="1" dirty="0" smtClean="0">
                    <a:latin typeface="Courier New" pitchFamily="49" charset="0"/>
                    <a:cs typeface="Courier New" pitchFamily="49" charset="0"/>
                  </a:rPr>
                  <a:t>Ravens	0.04</a:t>
                </a:r>
              </a:p>
              <a:p>
                <a:r>
                  <a:rPr lang="en-US" sz="1200" b="1" dirty="0" smtClean="0">
                    <a:latin typeface="Courier New" pitchFamily="49" charset="0"/>
                    <a:cs typeface="Courier New" pitchFamily="49" charset="0"/>
                  </a:rPr>
                  <a:t>Lakers	0.03</a:t>
                </a:r>
              </a:p>
              <a:p>
                <a:r>
                  <a:rPr lang="en-US" sz="1200" b="1" dirty="0">
                    <a:latin typeface="Courier New" pitchFamily="49" charset="0"/>
                    <a:cs typeface="Courier New" pitchFamily="49" charset="0"/>
                  </a:rPr>
                  <a:t>Pau </a:t>
                </a:r>
                <a:r>
                  <a:rPr lang="en-US" sz="1200" b="1" dirty="0" err="1" smtClean="0">
                    <a:latin typeface="Courier New" pitchFamily="49" charset="0"/>
                    <a:cs typeface="Courier New" pitchFamily="49" charset="0"/>
                  </a:rPr>
                  <a:t>Gasol</a:t>
                </a:r>
                <a:r>
                  <a:rPr lang="en-US" sz="1200" b="1" dirty="0" smtClean="0">
                    <a:latin typeface="Courier New" pitchFamily="49" charset="0"/>
                    <a:cs typeface="Courier New" pitchFamily="49" charset="0"/>
                  </a:rPr>
                  <a:t>	0.02</a:t>
                </a:r>
              </a:p>
              <a:p>
                <a:r>
                  <a:rPr lang="en-US" sz="1200" b="1" dirty="0" smtClean="0">
                    <a:latin typeface="Courier New" pitchFamily="49" charset="0"/>
                    <a:cs typeface="Courier New" pitchFamily="49" charset="0"/>
                  </a:rPr>
                  <a:t>…</a:t>
                </a:r>
              </a:p>
            </p:txBody>
          </p:sp>
        </p:grpSp>
        <p:sp>
          <p:nvSpPr>
            <p:cNvPr id="50" name="TextBox 49"/>
            <p:cNvSpPr txBox="1"/>
            <p:nvPr/>
          </p:nvSpPr>
          <p:spPr>
            <a:xfrm>
              <a:off x="1891965" y="4876800"/>
              <a:ext cx="780150" cy="369332"/>
            </a:xfrm>
            <a:prstGeom prst="rect">
              <a:avLst/>
            </a:prstGeom>
            <a:noFill/>
          </p:spPr>
          <p:txBody>
            <a:bodyPr wrap="none" rtlCol="0">
              <a:spAutoFit/>
            </a:bodyPr>
            <a:lstStyle/>
            <a:p>
              <a:r>
                <a:rPr lang="en-US" dirty="0" smtClean="0"/>
                <a:t>Types:</a:t>
              </a:r>
              <a:endParaRPr lang="en-US" dirty="0"/>
            </a:p>
          </p:txBody>
        </p:sp>
      </p:grpSp>
      <p:grpSp>
        <p:nvGrpSpPr>
          <p:cNvPr id="15" name="Group 14"/>
          <p:cNvGrpSpPr/>
          <p:nvPr/>
        </p:nvGrpSpPr>
        <p:grpSpPr>
          <a:xfrm>
            <a:off x="806133" y="1600200"/>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027845" cy="338554"/>
            </a:xfrm>
            <a:prstGeom prst="rect">
              <a:avLst/>
            </a:prstGeom>
            <a:noFill/>
          </p:spPr>
          <p:txBody>
            <a:bodyPr wrap="none" rtlCol="0">
              <a:spAutoFit/>
            </a:bodyPr>
            <a:lstStyle/>
            <a:p>
              <a:r>
                <a:rPr lang="en-US" sz="1600" b="1" dirty="0" smtClean="0">
                  <a:solidFill>
                    <a:schemeClr val="accent4"/>
                  </a:solidFill>
                </a:rPr>
                <a:t>announce</a:t>
              </a:r>
              <a:endParaRPr lang="en-US" sz="1600" b="1" dirty="0">
                <a:solidFill>
                  <a:schemeClr val="accent4"/>
                </a:solidFill>
              </a:endParaRPr>
            </a:p>
          </p:txBody>
        </p:sp>
        <p:sp>
          <p:nvSpPr>
            <p:cNvPr id="7" name="TextBox 6"/>
            <p:cNvSpPr txBox="1"/>
            <p:nvPr/>
          </p:nvSpPr>
          <p:spPr>
            <a:xfrm>
              <a:off x="685800" y="1871246"/>
              <a:ext cx="497252" cy="338554"/>
            </a:xfrm>
            <a:prstGeom prst="rect">
              <a:avLst/>
            </a:prstGeom>
            <a:noFill/>
          </p:spPr>
          <p:txBody>
            <a:bodyPr wrap="none" rtlCol="0">
              <a:spAutoFit/>
            </a:bodyPr>
            <a:lstStyle/>
            <a:p>
              <a:r>
                <a:rPr lang="en-US" sz="1600" b="1" dirty="0" smtClean="0">
                  <a:solidFill>
                    <a:schemeClr val="accent4"/>
                  </a:solidFill>
                </a:rPr>
                <a:t>win</a:t>
              </a:r>
              <a:endParaRPr lang="en-US" sz="1600" b="1" dirty="0">
                <a:solidFill>
                  <a:schemeClr val="accent4"/>
                </a:solidFill>
              </a:endParaRPr>
            </a:p>
          </p:txBody>
        </p:sp>
        <p:sp>
          <p:nvSpPr>
            <p:cNvPr id="8" name="TextBox 7"/>
            <p:cNvSpPr txBox="1"/>
            <p:nvPr/>
          </p:nvSpPr>
          <p:spPr>
            <a:xfrm>
              <a:off x="870751" y="1608892"/>
              <a:ext cx="352482" cy="338554"/>
            </a:xfrm>
            <a:prstGeom prst="rect">
              <a:avLst/>
            </a:prstGeom>
            <a:noFill/>
          </p:spPr>
          <p:txBody>
            <a:bodyPr wrap="none" rtlCol="0">
              <a:spAutoFit/>
            </a:bodyPr>
            <a:lstStyle/>
            <a:p>
              <a:r>
                <a:rPr lang="en-US" sz="1600" b="1" dirty="0" smtClean="0">
                  <a:solidFill>
                    <a:schemeClr val="accent4"/>
                  </a:solidFill>
                </a:rPr>
                <a:t>cheered</a:t>
              </a:r>
              <a:endParaRPr lang="en-US" sz="1600" b="1" dirty="0">
                <a:solidFill>
                  <a:schemeClr val="accent4"/>
                </a:solidFill>
              </a:endParaRPr>
            </a:p>
          </p:txBody>
        </p:sp>
        <p:sp>
          <p:nvSpPr>
            <p:cNvPr id="9" name="TextBox 8"/>
            <p:cNvSpPr txBox="1"/>
            <p:nvPr/>
          </p:nvSpPr>
          <p:spPr>
            <a:xfrm>
              <a:off x="457200" y="2514600"/>
              <a:ext cx="1202727" cy="338554"/>
            </a:xfrm>
            <a:prstGeom prst="rect">
              <a:avLst/>
            </a:prstGeom>
            <a:noFill/>
          </p:spPr>
          <p:txBody>
            <a:bodyPr wrap="none" rtlCol="0">
              <a:spAutoFit/>
            </a:bodyPr>
            <a:lstStyle/>
            <a:p>
              <a:r>
                <a:rPr lang="en-US" sz="1600" b="1" dirty="0" smtClean="0">
                  <a:solidFill>
                    <a:schemeClr val="tx2"/>
                  </a:solidFill>
                </a:rPr>
                <a:t>Apple</a:t>
              </a:r>
              <a:r>
                <a:rPr lang="en-US" sz="1600" dirty="0" smtClean="0">
                  <a:solidFill>
                    <a:schemeClr val="tx2"/>
                  </a:solidFill>
                </a:rPr>
                <a:t> </a:t>
              </a:r>
              <a:r>
                <a:rPr lang="en-US" sz="1600" dirty="0" smtClean="0"/>
                <a:t>to </a:t>
              </a:r>
              <a:r>
                <a:rPr lang="en-US" sz="1600" b="1" i="1" dirty="0" smtClean="0"/>
                <a:t>announce</a:t>
              </a:r>
              <a:r>
                <a:rPr lang="en-US" sz="1600" dirty="0" smtClean="0"/>
                <a:t> new </a:t>
              </a:r>
              <a:r>
                <a:rPr lang="en-US" sz="1600" b="1" dirty="0" smtClean="0">
                  <a:solidFill>
                    <a:schemeClr val="tx2"/>
                  </a:solidFill>
                </a:rPr>
                <a:t>iPhone</a:t>
              </a:r>
              <a:r>
                <a:rPr lang="en-US" sz="1600" dirty="0" smtClean="0"/>
                <a:t>…</a:t>
              </a:r>
              <a:endParaRPr lang="en-US" sz="1600" dirty="0"/>
            </a:p>
          </p:txBody>
        </p:sp>
        <p:sp>
          <p:nvSpPr>
            <p:cNvPr id="10" name="TextBox 9"/>
            <p:cNvSpPr txBox="1"/>
            <p:nvPr/>
          </p:nvSpPr>
          <p:spPr>
            <a:xfrm>
              <a:off x="457200" y="2743200"/>
              <a:ext cx="1224507" cy="338554"/>
            </a:xfrm>
            <a:prstGeom prst="rect">
              <a:avLst/>
            </a:prstGeom>
            <a:noFill/>
          </p:spPr>
          <p:txBody>
            <a:bodyPr wrap="none" rtlCol="0">
              <a:spAutoFit/>
            </a:bodyPr>
            <a:lstStyle/>
            <a:p>
              <a:r>
                <a:rPr lang="en-US" sz="1600" b="1" dirty="0" smtClean="0">
                  <a:solidFill>
                    <a:schemeClr val="tx2"/>
                  </a:solidFill>
                </a:rPr>
                <a:t>Samsung</a:t>
              </a:r>
              <a:r>
                <a:rPr lang="en-US" sz="1600" dirty="0" smtClean="0">
                  <a:solidFill>
                    <a:schemeClr val="tx2"/>
                  </a:solidFill>
                </a:rPr>
                <a:t> </a:t>
              </a:r>
              <a:r>
                <a:rPr lang="en-US" sz="1600" dirty="0" smtClean="0"/>
                <a:t>will </a:t>
              </a:r>
              <a:r>
                <a:rPr lang="en-US" sz="1600" b="1" i="1" dirty="0" smtClean="0"/>
                <a:t>announce</a:t>
              </a:r>
              <a:r>
                <a:rPr lang="en-US" sz="1600" dirty="0" smtClean="0"/>
                <a:t> Tuesday…</a:t>
              </a:r>
              <a:endParaRPr lang="en-US" sz="1600" dirty="0"/>
            </a:p>
          </p:txBody>
        </p:sp>
        <p:sp>
          <p:nvSpPr>
            <p:cNvPr id="11" name="TextBox 10"/>
            <p:cNvSpPr txBox="1"/>
            <p:nvPr/>
          </p:nvSpPr>
          <p:spPr>
            <a:xfrm>
              <a:off x="457200" y="2971800"/>
              <a:ext cx="1161888" cy="338554"/>
            </a:xfrm>
            <a:prstGeom prst="rect">
              <a:avLst/>
            </a:prstGeom>
            <a:noFill/>
          </p:spPr>
          <p:txBody>
            <a:bodyPr wrap="none" rtlCol="0">
              <a:spAutoFit/>
            </a:bodyPr>
            <a:lstStyle/>
            <a:p>
              <a:r>
                <a:rPr lang="en-US" sz="1600" b="1" dirty="0" smtClean="0">
                  <a:solidFill>
                    <a:schemeClr val="accent2"/>
                  </a:solidFill>
                </a:rPr>
                <a:t>Obama</a:t>
              </a:r>
              <a:r>
                <a:rPr lang="en-US" sz="1600" dirty="0" smtClean="0">
                  <a:solidFill>
                    <a:schemeClr val="accent2"/>
                  </a:solidFill>
                </a:rPr>
                <a:t> </a:t>
              </a:r>
              <a:r>
                <a:rPr lang="en-US" sz="1600" dirty="0" smtClean="0"/>
                <a:t>to </a:t>
              </a:r>
              <a:r>
                <a:rPr lang="en-US" sz="1600" b="1" i="1" dirty="0" smtClean="0"/>
                <a:t>announce</a:t>
              </a:r>
              <a:r>
                <a:rPr lang="en-US" sz="1600" dirty="0" smtClean="0"/>
                <a:t> new plan...</a:t>
              </a:r>
              <a:endParaRPr lang="en-US" sz="1600" dirty="0"/>
            </a:p>
          </p:txBody>
        </p:sp>
        <p:sp>
          <p:nvSpPr>
            <p:cNvPr id="12" name="TextBox 11"/>
            <p:cNvSpPr txBox="1"/>
            <p:nvPr/>
          </p:nvSpPr>
          <p:spPr>
            <a:xfrm>
              <a:off x="457200" y="3200400"/>
              <a:ext cx="1196867" cy="338554"/>
            </a:xfrm>
            <a:prstGeom prst="rect">
              <a:avLst/>
            </a:prstGeom>
            <a:noFill/>
          </p:spPr>
          <p:txBody>
            <a:bodyPr wrap="none" rtlCol="0">
              <a:spAutoFit/>
            </a:bodyPr>
            <a:lstStyle/>
            <a:p>
              <a:r>
                <a:rPr lang="en-US" sz="1600" b="1" dirty="0" smtClean="0">
                  <a:solidFill>
                    <a:schemeClr val="accent3"/>
                  </a:solidFill>
                </a:rPr>
                <a:t>Lakers</a:t>
              </a:r>
              <a:r>
                <a:rPr lang="en-US" sz="1600" dirty="0" smtClean="0">
                  <a:solidFill>
                    <a:schemeClr val="accent3"/>
                  </a:solidFill>
                </a:rPr>
                <a:t> </a:t>
              </a:r>
              <a:r>
                <a:rPr lang="en-US" sz="1600" b="1" i="1" dirty="0" smtClean="0"/>
                <a:t>announce</a:t>
              </a:r>
              <a:r>
                <a:rPr lang="en-US" sz="1600" dirty="0" smtClean="0"/>
                <a:t> </a:t>
              </a:r>
              <a:r>
                <a:rPr lang="en-US" sz="1600" b="1" dirty="0" smtClean="0">
                  <a:solidFill>
                    <a:schemeClr val="accent3"/>
                  </a:solidFill>
                </a:rPr>
                <a:t>Pau </a:t>
              </a:r>
              <a:r>
                <a:rPr lang="en-US" sz="1600" b="1" dirty="0" err="1" smtClean="0">
                  <a:solidFill>
                    <a:schemeClr val="accent3"/>
                  </a:solidFill>
                </a:rPr>
                <a:t>Gasol</a:t>
              </a:r>
              <a:r>
                <a:rPr lang="en-US" sz="1600" b="1" dirty="0" smtClean="0">
                  <a:solidFill>
                    <a:schemeClr val="accent3"/>
                  </a:solidFill>
                </a:rPr>
                <a:t> </a:t>
              </a:r>
              <a:r>
                <a:rPr lang="en-US" sz="1600" dirty="0" smtClean="0"/>
                <a:t>will…</a:t>
              </a:r>
              <a:endParaRPr lang="en-US" sz="1600" dirty="0"/>
            </a:p>
          </p:txBody>
        </p:sp>
        <p:sp>
          <p:nvSpPr>
            <p:cNvPr id="13" name="TextBox 12"/>
            <p:cNvSpPr txBox="1"/>
            <p:nvPr/>
          </p:nvSpPr>
          <p:spPr>
            <a:xfrm>
              <a:off x="457200" y="3429000"/>
              <a:ext cx="1114204" cy="338554"/>
            </a:xfrm>
            <a:prstGeom prst="rect">
              <a:avLst/>
            </a:prstGeom>
            <a:noFill/>
          </p:spPr>
          <p:txBody>
            <a:bodyPr wrap="none" rtlCol="0">
              <a:spAutoFit/>
            </a:bodyPr>
            <a:lstStyle/>
            <a:p>
              <a:r>
                <a:rPr lang="en-US" sz="1600" b="1" dirty="0" smtClean="0">
                  <a:solidFill>
                    <a:schemeClr val="tx2"/>
                  </a:solidFill>
                </a:rPr>
                <a:t>Microsoft</a:t>
              </a:r>
              <a:r>
                <a:rPr lang="en-US" sz="1600" dirty="0" smtClean="0">
                  <a:solidFill>
                    <a:schemeClr val="tx2"/>
                  </a:solidFill>
                </a:rPr>
                <a:t> </a:t>
              </a:r>
              <a:r>
                <a:rPr lang="en-US" sz="1600" dirty="0" smtClean="0"/>
                <a:t>to </a:t>
              </a:r>
              <a:r>
                <a:rPr lang="en-US" sz="1600" b="1" i="1" dirty="0" smtClean="0"/>
                <a:t>announce</a:t>
              </a:r>
              <a:r>
                <a:rPr lang="en-US" sz="1600" dirty="0" smtClean="0"/>
                <a:t> new … </a:t>
              </a:r>
              <a:endParaRPr lang="en-US" sz="1600" dirty="0"/>
            </a:p>
          </p:txBody>
        </p:sp>
      </p:grpSp>
      <p:graphicFrame>
        <p:nvGraphicFramePr>
          <p:cNvPr id="14" name="Chart 13"/>
          <p:cNvGraphicFramePr/>
          <p:nvPr>
            <p:extLst>
              <p:ext uri="{D42A27DB-BD31-4B8C-83A1-F6EECF244321}">
                <p14:modId xmlns:p14="http://schemas.microsoft.com/office/powerpoint/2010/main" val="3873430033"/>
              </p:ext>
            </p:extLst>
          </p:nvPr>
        </p:nvGraphicFramePr>
        <p:xfrm>
          <a:off x="5036379" y="2371104"/>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731742"/>
            <a:ext cx="468398" cy="584775"/>
          </a:xfrm>
          <a:prstGeom prst="rect">
            <a:avLst/>
          </a:prstGeom>
          <a:noFill/>
        </p:spPr>
        <p:txBody>
          <a:bodyPr wrap="none" rtlCol="0">
            <a:spAutoFit/>
          </a:bodyPr>
          <a:lstStyle/>
          <a:p>
            <a:r>
              <a:rPr lang="en-US" sz="3200" dirty="0" smtClean="0"/>
              <a:t>…</a:t>
            </a:r>
            <a:endParaRPr lang="en-US" sz="3200" dirty="0"/>
          </a:p>
        </p:txBody>
      </p:sp>
      <p:grpSp>
        <p:nvGrpSpPr>
          <p:cNvPr id="87" name="Group 86"/>
          <p:cNvGrpSpPr/>
          <p:nvPr/>
        </p:nvGrpSpPr>
        <p:grpSpPr>
          <a:xfrm>
            <a:off x="1676399" y="2362200"/>
            <a:ext cx="3249057" cy="1828800"/>
            <a:chOff x="1676399" y="2362200"/>
            <a:chExt cx="3249057" cy="1828800"/>
          </a:xfrm>
        </p:grpSpPr>
        <p:grpSp>
          <p:nvGrpSpPr>
            <p:cNvPr id="86" name="Group 85"/>
            <p:cNvGrpSpPr/>
            <p:nvPr/>
          </p:nvGrpSpPr>
          <p:grpSpPr>
            <a:xfrm>
              <a:off x="1676399" y="2476500"/>
              <a:ext cx="3249057" cy="1714500"/>
              <a:chOff x="1676399" y="2476500"/>
              <a:chExt cx="3249057" cy="1714500"/>
            </a:xfrm>
          </p:grpSpPr>
          <p:grpSp>
            <p:nvGrpSpPr>
              <p:cNvPr id="42" name="Group 41"/>
              <p:cNvGrpSpPr/>
              <p:nvPr/>
            </p:nvGrpSpPr>
            <p:grpSpPr>
              <a:xfrm rot="16200000">
                <a:off x="2759591" y="1393308"/>
                <a:ext cx="1082674" cy="3249057"/>
                <a:chOff x="1027250" y="487559"/>
                <a:chExt cx="1082674" cy="4694052"/>
              </a:xfrm>
            </p:grpSpPr>
            <p:cxnSp>
              <p:nvCxnSpPr>
                <p:cNvPr id="27" name="Straight Arrow Connector 26"/>
                <p:cNvCxnSpPr>
                  <a:endCxn id="60" idx="6"/>
                </p:cNvCxnSpPr>
                <p:nvPr/>
              </p:nvCxnSpPr>
              <p:spPr>
                <a:xfrm rot="5400000" flipH="1">
                  <a:off x="840545" y="4527399"/>
                  <a:ext cx="840916" cy="46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7" idx="6"/>
                </p:cNvCxnSpPr>
                <p:nvPr/>
              </p:nvCxnSpPr>
              <p:spPr>
                <a:xfrm rot="5400000" flipH="1" flipV="1">
                  <a:off x="1381879" y="4453567"/>
                  <a:ext cx="840918" cy="615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9" idx="6"/>
                </p:cNvCxnSpPr>
                <p:nvPr/>
              </p:nvCxnSpPr>
              <p:spPr>
                <a:xfrm rot="5400000" flipH="1">
                  <a:off x="1020986" y="4707848"/>
                  <a:ext cx="840918" cy="1066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8" idx="6"/>
                </p:cNvCxnSpPr>
                <p:nvPr/>
              </p:nvCxnSpPr>
              <p:spPr>
                <a:xfrm rot="5400000" flipH="1" flipV="1">
                  <a:off x="1201426" y="4634011"/>
                  <a:ext cx="840919" cy="2542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2"/>
                </p:cNvCxnSpPr>
                <p:nvPr/>
              </p:nvCxnSpPr>
              <p:spPr>
                <a:xfrm rot="5400000" flipH="1">
                  <a:off x="1584315" y="3456629"/>
                  <a:ext cx="852533" cy="198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8" idx="2"/>
                </p:cNvCxnSpPr>
                <p:nvPr/>
              </p:nvCxnSpPr>
              <p:spPr>
                <a:xfrm rot="5400000" flipH="1">
                  <a:off x="-31503" y="2201701"/>
                  <a:ext cx="3494679" cy="6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9" idx="2"/>
                </p:cNvCxnSpPr>
                <p:nvPr/>
              </p:nvCxnSpPr>
              <p:spPr>
                <a:xfrm rot="5400000" flipH="1" flipV="1">
                  <a:off x="-336860" y="2212563"/>
                  <a:ext cx="3494678" cy="4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0" idx="2"/>
                </p:cNvCxnSpPr>
                <p:nvPr/>
              </p:nvCxnSpPr>
              <p:spPr>
                <a:xfrm rot="5400000" flipH="1" flipV="1">
                  <a:off x="437958" y="3278643"/>
                  <a:ext cx="1292890"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rot="5400000">
                <a:off x="4121613" y="3664413"/>
                <a:ext cx="468398" cy="584775"/>
              </a:xfrm>
              <a:prstGeom prst="rect">
                <a:avLst/>
              </a:prstGeom>
              <a:noFill/>
            </p:spPr>
            <p:txBody>
              <a:bodyPr wrap="none" rtlCol="0">
                <a:spAutoFit/>
              </a:bodyPr>
              <a:lstStyle/>
              <a:p>
                <a:r>
                  <a:rPr lang="en-US" sz="3200" dirty="0" smtClean="0"/>
                  <a:t>…</a:t>
                </a:r>
                <a:endParaRPr lang="en-US" sz="3200" dirty="0"/>
              </a:p>
            </p:txBody>
          </p:sp>
        </p:grpSp>
        <p:grpSp>
          <p:nvGrpSpPr>
            <p:cNvPr id="65" name="Group 64"/>
            <p:cNvGrpSpPr/>
            <p:nvPr/>
          </p:nvGrpSpPr>
          <p:grpSpPr>
            <a:xfrm>
              <a:off x="4095293" y="2362200"/>
              <a:ext cx="248107" cy="1311270"/>
              <a:chOff x="4095293" y="2574930"/>
              <a:chExt cx="248107" cy="1311270"/>
            </a:xfrm>
          </p:grpSpPr>
          <p:sp>
            <p:nvSpPr>
              <p:cNvPr id="57" name="Oval 56"/>
              <p:cNvSpPr/>
              <p:nvPr/>
            </p:nvSpPr>
            <p:spPr>
              <a:xfrm>
                <a:off x="4095293" y="257493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095293" y="293582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095293" y="329671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Oval 59"/>
              <p:cNvSpPr/>
              <p:nvPr/>
            </p:nvSpPr>
            <p:spPr>
              <a:xfrm>
                <a:off x="4095293" y="3657600"/>
                <a:ext cx="248107" cy="228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a:p>
        </p:txBody>
      </p:sp>
      <p:sp>
        <p:nvSpPr>
          <p:cNvPr id="39" name="TextBox 38"/>
          <p:cNvSpPr txBox="1"/>
          <p:nvPr/>
        </p:nvSpPr>
        <p:spPr>
          <a:xfrm>
            <a:off x="1600200" y="6400800"/>
            <a:ext cx="1953996" cy="369332"/>
          </a:xfrm>
          <a:prstGeom prst="rect">
            <a:avLst/>
          </a:prstGeom>
          <a:noFill/>
        </p:spPr>
        <p:txBody>
          <a:bodyPr wrap="none" rtlCol="0">
            <a:spAutoFit/>
          </a:bodyPr>
          <a:lstStyle/>
          <a:p>
            <a:r>
              <a:rPr lang="en-US" dirty="0" smtClean="0"/>
              <a:t>PRODUCT RELEASE</a:t>
            </a:r>
            <a:endParaRPr lang="en-US" dirty="0"/>
          </a:p>
        </p:txBody>
      </p:sp>
      <p:sp>
        <p:nvSpPr>
          <p:cNvPr id="40" name="TextBox 39"/>
          <p:cNvSpPr txBox="1"/>
          <p:nvPr/>
        </p:nvSpPr>
        <p:spPr>
          <a:xfrm>
            <a:off x="3932118" y="6400800"/>
            <a:ext cx="1010213" cy="369332"/>
          </a:xfrm>
          <a:prstGeom prst="rect">
            <a:avLst/>
          </a:prstGeom>
          <a:noFill/>
        </p:spPr>
        <p:txBody>
          <a:bodyPr wrap="none" rtlCol="0">
            <a:spAutoFit/>
          </a:bodyPr>
          <a:lstStyle/>
          <a:p>
            <a:r>
              <a:rPr lang="en-US" dirty="0" smtClean="0"/>
              <a:t>POLITICS</a:t>
            </a:r>
            <a:endParaRPr lang="en-US" dirty="0"/>
          </a:p>
        </p:txBody>
      </p:sp>
      <p:sp>
        <p:nvSpPr>
          <p:cNvPr id="41" name="TextBox 40"/>
          <p:cNvSpPr txBox="1"/>
          <p:nvPr/>
        </p:nvSpPr>
        <p:spPr>
          <a:xfrm>
            <a:off x="5943600" y="6400800"/>
            <a:ext cx="901016" cy="369332"/>
          </a:xfrm>
          <a:prstGeom prst="rect">
            <a:avLst/>
          </a:prstGeom>
          <a:noFill/>
        </p:spPr>
        <p:txBody>
          <a:bodyPr wrap="none" rtlCol="0">
            <a:spAutoFit/>
          </a:bodyPr>
          <a:lstStyle/>
          <a:p>
            <a:r>
              <a:rPr lang="en-US" dirty="0" smtClean="0"/>
              <a:t>SPORTS</a:t>
            </a:r>
            <a:endParaRPr lang="en-US" dirty="0"/>
          </a:p>
        </p:txBody>
      </p:sp>
    </p:spTree>
    <p:extLst>
      <p:ext uri="{BB962C8B-B14F-4D97-AF65-F5344CB8AC3E}">
        <p14:creationId xmlns:p14="http://schemas.microsoft.com/office/powerpoint/2010/main" val="40794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Details…</a:t>
            </a:r>
            <a:endParaRPr lang="en-US" dirty="0"/>
          </a:p>
        </p:txBody>
      </p:sp>
      <p:sp>
        <p:nvSpPr>
          <p:cNvPr id="3" name="Content Placeholder 2"/>
          <p:cNvSpPr>
            <a:spLocks noGrp="1"/>
          </p:cNvSpPr>
          <p:nvPr>
            <p:ph idx="1"/>
          </p:nvPr>
        </p:nvSpPr>
        <p:spPr/>
        <p:txBody>
          <a:bodyPr/>
          <a:lstStyle/>
          <a:p>
            <a:r>
              <a:rPr lang="en-US" dirty="0" smtClean="0"/>
              <a:t>Gathered about 65M (entity, event, date) tuples</a:t>
            </a:r>
          </a:p>
          <a:p>
            <a:r>
              <a:rPr lang="en-US" dirty="0" smtClean="0"/>
              <a:t>Collapsed Gibbs Sampling</a:t>
            </a:r>
          </a:p>
          <a:p>
            <a:pPr lvl="1"/>
            <a:r>
              <a:rPr lang="en-US" dirty="0" smtClean="0"/>
              <a:t>1,000 iterations of burn in</a:t>
            </a:r>
          </a:p>
          <a:p>
            <a:pPr lvl="1"/>
            <a:r>
              <a:rPr lang="en-US" dirty="0" smtClean="0"/>
              <a:t>Parallelized sampling  (approximation) using MPI</a:t>
            </a:r>
          </a:p>
          <a:p>
            <a:pPr marL="914400" lvl="2" indent="0">
              <a:buNone/>
            </a:pPr>
            <a:r>
              <a:rPr lang="en-US" b="1" dirty="0" smtClean="0"/>
              <a:t>[Newman et. al. 2009]</a:t>
            </a:r>
          </a:p>
          <a:p>
            <a:r>
              <a:rPr lang="en-US" dirty="0" smtClean="0"/>
              <a:t>100 Event Types</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89333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464" t="6890" r="50946" b="31999"/>
          <a:stretch/>
        </p:blipFill>
        <p:spPr bwMode="auto">
          <a:xfrm>
            <a:off x="990600" y="152400"/>
            <a:ext cx="7332786" cy="647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59483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Classification Performance</a:t>
            </a:r>
            <a:endParaRPr lang="en-US" dirty="0"/>
          </a:p>
        </p:txBody>
      </p:sp>
      <p:sp>
        <p:nvSpPr>
          <p:cNvPr id="3" name="Content Placeholder 2"/>
          <p:cNvSpPr>
            <a:spLocks noGrp="1"/>
          </p:cNvSpPr>
          <p:nvPr>
            <p:ph idx="1"/>
          </p:nvPr>
        </p:nvSpPr>
        <p:spPr/>
        <p:txBody>
          <a:bodyPr/>
          <a:lstStyle/>
          <a:p>
            <a:endParaRPr lang="en-US"/>
          </a:p>
        </p:txBody>
      </p:sp>
      <p:pic>
        <p:nvPicPr>
          <p:cNvPr id="5" name="Picture 38"/>
          <p:cNvPicPr>
            <a:picLocks noChangeAspect="1" noChangeArrowheads="1"/>
          </p:cNvPicPr>
          <p:nvPr/>
        </p:nvPicPr>
        <p:blipFill>
          <a:blip r:embed="rId3">
            <a:extLst>
              <a:ext uri="{28A0092B-C50C-407E-A947-70E740481C1C}">
                <a14:useLocalDpi xmlns:a14="http://schemas.microsoft.com/office/drawing/2010/main" val="0"/>
              </a:ext>
            </a:extLst>
          </a:blip>
          <a:srcRect l="17990" t="7993" r="16132" b="4417"/>
          <a:stretch>
            <a:fillRect/>
          </a:stretch>
        </p:blipFill>
        <p:spPr bwMode="auto">
          <a:xfrm>
            <a:off x="792480" y="1292048"/>
            <a:ext cx="7360920" cy="526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3390507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Exploiting Structured Data</a:t>
            </a:r>
            <a:endParaRPr lang="en-US" dirty="0"/>
          </a:p>
        </p:txBody>
      </p:sp>
      <p:sp>
        <p:nvSpPr>
          <p:cNvPr id="3" name="Content Placeholder 2"/>
          <p:cNvSpPr>
            <a:spLocks noGrp="1"/>
          </p:cNvSpPr>
          <p:nvPr>
            <p:ph idx="1"/>
          </p:nvPr>
        </p:nvSpPr>
        <p:spPr/>
        <p:txBody>
          <a:bodyPr>
            <a:normAutofit lnSpcReduction="10000"/>
          </a:bodyPr>
          <a:lstStyle/>
          <a:p>
            <a:r>
              <a:rPr lang="en-US" dirty="0" smtClean="0"/>
              <a:t>Unsupervised Learning</a:t>
            </a:r>
          </a:p>
          <a:p>
            <a:pPr lvl="1"/>
            <a:r>
              <a:rPr lang="en-US" dirty="0" smtClean="0"/>
              <a:t>Advantages:</a:t>
            </a:r>
          </a:p>
          <a:p>
            <a:pPr lvl="2"/>
            <a:r>
              <a:rPr lang="en-US" dirty="0" smtClean="0"/>
              <a:t>scale to large unlabeled datasets</a:t>
            </a:r>
          </a:p>
          <a:p>
            <a:pPr lvl="2"/>
            <a:r>
              <a:rPr lang="en-US" dirty="0" smtClean="0"/>
              <a:t>agnostic to categories</a:t>
            </a:r>
          </a:p>
          <a:p>
            <a:r>
              <a:rPr lang="en-US" dirty="0" smtClean="0"/>
              <a:t>Question: what if we have </a:t>
            </a:r>
            <a:r>
              <a:rPr lang="en-US" b="1" dirty="0" smtClean="0"/>
              <a:t>structured data</a:t>
            </a:r>
            <a:r>
              <a:rPr lang="en-US" dirty="0" smtClean="0"/>
              <a:t>?</a:t>
            </a:r>
          </a:p>
          <a:p>
            <a:pPr lvl="1"/>
            <a:r>
              <a:rPr lang="en-US" dirty="0" smtClean="0"/>
              <a:t>Freebase</a:t>
            </a:r>
          </a:p>
          <a:p>
            <a:r>
              <a:rPr lang="en-US" dirty="0" smtClean="0"/>
              <a:t>Distant Supervision</a:t>
            </a:r>
          </a:p>
          <a:p>
            <a:pPr lvl="1"/>
            <a:r>
              <a:rPr lang="en-US" dirty="0" smtClean="0"/>
              <a:t>Database + text</a:t>
            </a:r>
          </a:p>
          <a:p>
            <a:pPr lvl="1"/>
            <a:r>
              <a:rPr lang="en-US" dirty="0" smtClean="0"/>
              <a:t>Learn to extract relations</a:t>
            </a:r>
          </a:p>
        </p:txBody>
      </p:sp>
      <p:grpSp>
        <p:nvGrpSpPr>
          <p:cNvPr id="4" name="Group 3"/>
          <p:cNvGrpSpPr/>
          <p:nvPr/>
        </p:nvGrpSpPr>
        <p:grpSpPr>
          <a:xfrm>
            <a:off x="1295400" y="3901210"/>
            <a:ext cx="3609975" cy="518390"/>
            <a:chOff x="1295400" y="3990109"/>
            <a:chExt cx="3609975" cy="518390"/>
          </a:xfrm>
        </p:grpSpPr>
        <p:pic>
          <p:nvPicPr>
            <p:cNvPr id="4098" name="Picture 2" descr="https://encrypted-tbn3.gstatic.com/images?q=tbn:ANd9GcRiFEh8HR3CrmdjkPcfZz8jn4nGLsbnzZedKbqOVVDhmT5hLlQBPg"/>
            <p:cNvPicPr>
              <a:picLocks noChangeAspect="1" noChangeArrowheads="1"/>
            </p:cNvPicPr>
            <p:nvPr/>
          </p:nvPicPr>
          <p:blipFill rotWithShape="1">
            <a:blip r:embed="rId3">
              <a:extLst>
                <a:ext uri="{28A0092B-C50C-407E-A947-70E740481C1C}">
                  <a14:useLocalDpi xmlns:a14="http://schemas.microsoft.com/office/drawing/2010/main" val="0"/>
                </a:ext>
              </a:extLst>
            </a:blip>
            <a:srcRect l="12667" t="-3101"/>
            <a:stretch/>
          </p:blipFill>
          <p:spPr bwMode="auto">
            <a:xfrm>
              <a:off x="1295400" y="4029074"/>
              <a:ext cx="1663700" cy="422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0.gstatic.com/images?q=tbn:ANd9GcSH9vCAH7VW1Z1uEWQP8tt0nkAlLvfypG9_YxkhxBJ8Q0W6gFjP"/>
            <p:cNvPicPr>
              <a:picLocks noChangeAspect="1" noChangeArrowheads="1"/>
            </p:cNvPicPr>
            <p:nvPr/>
          </p:nvPicPr>
          <p:blipFill rotWithShape="1">
            <a:blip r:embed="rId4">
              <a:extLst>
                <a:ext uri="{28A0092B-C50C-407E-A947-70E740481C1C}">
                  <a14:useLocalDpi xmlns:a14="http://schemas.microsoft.com/office/drawing/2010/main" val="0"/>
                </a:ext>
              </a:extLst>
            </a:blip>
            <a:srcRect t="78144"/>
            <a:stretch/>
          </p:blipFill>
          <p:spPr bwMode="auto">
            <a:xfrm>
              <a:off x="2971800" y="3990109"/>
              <a:ext cx="1933575" cy="51839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4191000" y="4736068"/>
            <a:ext cx="4395755" cy="369332"/>
          </a:xfrm>
          <a:prstGeom prst="rect">
            <a:avLst/>
          </a:prstGeom>
          <a:noFill/>
        </p:spPr>
        <p:txBody>
          <a:bodyPr wrap="none" rtlCol="0">
            <a:spAutoFit/>
          </a:bodyPr>
          <a:lstStyle/>
          <a:p>
            <a:r>
              <a:rPr lang="en-US" dirty="0" smtClean="0"/>
              <a:t>e.g. [Wu and Weld 2007], [</a:t>
            </a:r>
            <a:r>
              <a:rPr lang="en-US" dirty="0" err="1" smtClean="0"/>
              <a:t>Mintz</a:t>
            </a:r>
            <a:r>
              <a:rPr lang="en-US" dirty="0" smtClean="0"/>
              <a:t> et. al. 2009]</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54747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Challenges</a:t>
            </a:r>
            <a:endParaRPr lang="en-US" dirty="0"/>
          </a:p>
        </p:txBody>
      </p:sp>
      <p:sp>
        <p:nvSpPr>
          <p:cNvPr id="5" name="Content Placeholder 4"/>
          <p:cNvSpPr>
            <a:spLocks noGrp="1"/>
          </p:cNvSpPr>
          <p:nvPr>
            <p:ph idx="1"/>
          </p:nvPr>
        </p:nvSpPr>
        <p:spPr/>
        <p:txBody>
          <a:bodyPr/>
          <a:lstStyle/>
          <a:p>
            <a:r>
              <a:rPr lang="en-US" dirty="0" smtClean="0"/>
              <a:t>Plethora of distinctive, </a:t>
            </a:r>
            <a:r>
              <a:rPr lang="en-US" b="1" dirty="0" smtClean="0"/>
              <a:t>infrequent</a:t>
            </a:r>
            <a:r>
              <a:rPr lang="en-US" dirty="0" smtClean="0"/>
              <a:t> types</a:t>
            </a:r>
          </a:p>
          <a:p>
            <a:pPr lvl="1"/>
            <a:r>
              <a:rPr lang="en-US" dirty="0" smtClean="0"/>
              <a:t>Bands, Movies, Products, etc…</a:t>
            </a:r>
          </a:p>
          <a:p>
            <a:pPr lvl="1"/>
            <a:r>
              <a:rPr lang="en-US" dirty="0" smtClean="0"/>
              <a:t>Very Little training data for these</a:t>
            </a:r>
          </a:p>
          <a:p>
            <a:pPr lvl="1"/>
            <a:r>
              <a:rPr lang="en-US" dirty="0" smtClean="0"/>
              <a:t>Can’t simply rely on supervised learning</a:t>
            </a:r>
          </a:p>
          <a:p>
            <a:r>
              <a:rPr lang="en-US" dirty="0" smtClean="0"/>
              <a:t>Very terse (often contain insufficient context)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94071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Challenges</a:t>
            </a:r>
            <a:endParaRPr lang="en-US" dirty="0"/>
          </a:p>
        </p:txBody>
      </p:sp>
      <p:sp>
        <p:nvSpPr>
          <p:cNvPr id="5" name="Content Placeholder 4"/>
          <p:cNvSpPr>
            <a:spLocks noGrp="1"/>
          </p:cNvSpPr>
          <p:nvPr>
            <p:ph idx="1"/>
          </p:nvPr>
        </p:nvSpPr>
        <p:spPr/>
        <p:txBody>
          <a:bodyPr/>
          <a:lstStyle/>
          <a:p>
            <a:r>
              <a:rPr lang="en-US" dirty="0" smtClean="0"/>
              <a:t>Plethora of distinctive, </a:t>
            </a:r>
            <a:r>
              <a:rPr lang="en-US" b="1" dirty="0" smtClean="0"/>
              <a:t>infrequent</a:t>
            </a:r>
            <a:r>
              <a:rPr lang="en-US" dirty="0" smtClean="0"/>
              <a:t> types</a:t>
            </a:r>
          </a:p>
          <a:p>
            <a:pPr lvl="1"/>
            <a:r>
              <a:rPr lang="en-US" dirty="0" smtClean="0"/>
              <a:t>Bands, Movies, Products, etc…</a:t>
            </a:r>
          </a:p>
          <a:p>
            <a:pPr lvl="1"/>
            <a:r>
              <a:rPr lang="en-US" dirty="0" smtClean="0"/>
              <a:t>Very Little training data for these</a:t>
            </a:r>
          </a:p>
          <a:p>
            <a:pPr lvl="1"/>
            <a:r>
              <a:rPr lang="en-US" dirty="0" smtClean="0"/>
              <a:t>Can’t simply rely on supervised learning</a:t>
            </a:r>
          </a:p>
          <a:p>
            <a:r>
              <a:rPr lang="en-US" dirty="0" smtClean="0"/>
              <a:t>Very terse (often contain insufficient context)</a:t>
            </a: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302" t="29524" r="21354" b="50000"/>
          <a:stretch/>
        </p:blipFill>
        <p:spPr bwMode="auto">
          <a:xfrm>
            <a:off x="2260600" y="4927600"/>
            <a:ext cx="51054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875269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Weakly Supervised NE Classification</a:t>
            </a:r>
            <a:endParaRPr lang="en-US" b="1" dirty="0">
              <a:solidFill>
                <a:schemeClr val="accent1"/>
              </a:solidFill>
            </a:endParaRPr>
          </a:p>
        </p:txBody>
      </p:sp>
      <p:sp>
        <p:nvSpPr>
          <p:cNvPr id="3" name="Content Placeholder 2"/>
          <p:cNvSpPr>
            <a:spLocks noGrp="1"/>
          </p:cNvSpPr>
          <p:nvPr>
            <p:ph idx="1"/>
          </p:nvPr>
        </p:nvSpPr>
        <p:spPr/>
        <p:txBody>
          <a:bodyPr/>
          <a:lstStyle/>
          <a:p>
            <a:r>
              <a:rPr lang="en-US" dirty="0" smtClean="0"/>
              <a:t>Freebase lists provide a source of supervision</a:t>
            </a:r>
          </a:p>
          <a:p>
            <a:r>
              <a:rPr lang="en-US" dirty="0" smtClean="0"/>
              <a:t>But entities often appear in many different lists, for example “China” could be:</a:t>
            </a:r>
          </a:p>
          <a:p>
            <a:pPr lvl="1"/>
            <a:r>
              <a:rPr lang="en-US" dirty="0" smtClean="0"/>
              <a:t>A country</a:t>
            </a:r>
          </a:p>
          <a:p>
            <a:pPr lvl="1"/>
            <a:r>
              <a:rPr lang="en-US" dirty="0" smtClean="0"/>
              <a:t>A band</a:t>
            </a:r>
          </a:p>
          <a:p>
            <a:pPr lvl="1"/>
            <a:r>
              <a:rPr lang="en-US" smtClean="0"/>
              <a:t>Several people</a:t>
            </a:r>
            <a:endParaRPr lang="en-US" dirty="0" smtClean="0"/>
          </a:p>
          <a:p>
            <a:pPr lvl="1"/>
            <a:r>
              <a:rPr lang="en-US" dirty="0" smtClean="0"/>
              <a:t>A film (released in 1943)</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6916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Weakly Supervised NE Classification</a:t>
            </a:r>
            <a:endParaRPr lang="en-US" b="1" dirty="0">
              <a:solidFill>
                <a:schemeClr val="accent1"/>
              </a:solidFill>
            </a:endParaRPr>
          </a:p>
        </p:txBody>
      </p:sp>
      <p:sp>
        <p:nvSpPr>
          <p:cNvPr id="3" name="Content Placeholder 2"/>
          <p:cNvSpPr>
            <a:spLocks noGrp="1"/>
          </p:cNvSpPr>
          <p:nvPr>
            <p:ph idx="1"/>
          </p:nvPr>
        </p:nvSpPr>
        <p:spPr/>
        <p:txBody>
          <a:bodyPr/>
          <a:lstStyle/>
          <a:p>
            <a:r>
              <a:rPr lang="en-US" dirty="0" smtClean="0"/>
              <a:t>Freebase lists provide a source of supervision</a:t>
            </a:r>
          </a:p>
          <a:p>
            <a:r>
              <a:rPr lang="en-US" dirty="0" smtClean="0"/>
              <a:t>But entities often appear in many different lists, for example “China” could be:</a:t>
            </a:r>
          </a:p>
          <a:p>
            <a:pPr lvl="1"/>
            <a:r>
              <a:rPr lang="en-US" dirty="0" smtClean="0"/>
              <a:t>A country</a:t>
            </a:r>
          </a:p>
          <a:p>
            <a:pPr lvl="1"/>
            <a:r>
              <a:rPr lang="en-US" dirty="0" smtClean="0"/>
              <a:t>A band</a:t>
            </a:r>
          </a:p>
          <a:p>
            <a:pPr lvl="1"/>
            <a:r>
              <a:rPr lang="en-US" dirty="0" smtClean="0"/>
              <a:t>Several people</a:t>
            </a:r>
          </a:p>
          <a:p>
            <a:pPr lvl="1"/>
            <a:r>
              <a:rPr lang="en-US" dirty="0" smtClean="0"/>
              <a:t>A film (released in 1943)</a:t>
            </a:r>
          </a:p>
          <a:p>
            <a:endParaRPr lang="en-US" dirty="0" smtClean="0"/>
          </a:p>
          <a:p>
            <a:endParaRPr lang="en-US" dirty="0"/>
          </a:p>
        </p:txBody>
      </p:sp>
      <p:sp>
        <p:nvSpPr>
          <p:cNvPr id="4" name="Explosion 1 3"/>
          <p:cNvSpPr/>
          <p:nvPr/>
        </p:nvSpPr>
        <p:spPr>
          <a:xfrm>
            <a:off x="3352800" y="3276600"/>
            <a:ext cx="6629400" cy="42672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We need Some way to disambiguate</a:t>
            </a:r>
            <a:endParaRPr lang="en-US" sz="3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378198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876" y="1600200"/>
            <a:ext cx="8266924" cy="2876550"/>
          </a:xfrm>
        </p:spPr>
        <p:txBody>
          <a:bodyPr>
            <a:normAutofit fontScale="92500" lnSpcReduction="10000"/>
          </a:bodyPr>
          <a:lstStyle/>
          <a:p>
            <a:r>
              <a:rPr lang="en-US" dirty="0"/>
              <a:t>Historically, the most important source of info on current events</a:t>
            </a:r>
          </a:p>
          <a:p>
            <a:pPr lvl="1"/>
            <a:r>
              <a:rPr lang="en-US" dirty="0"/>
              <a:t>Since spread of printing press</a:t>
            </a:r>
          </a:p>
          <a:p>
            <a:r>
              <a:rPr lang="en-US" dirty="0"/>
              <a:t>Lots of previous work on Newswire</a:t>
            </a:r>
          </a:p>
          <a:p>
            <a:pPr lvl="1"/>
            <a:r>
              <a:rPr lang="en-US" dirty="0"/>
              <a:t>MUC &amp; ACE </a:t>
            </a:r>
            <a:r>
              <a:rPr lang="en-US" dirty="0" smtClean="0"/>
              <a:t>competitions</a:t>
            </a:r>
            <a:endParaRPr lang="en-US" dirty="0"/>
          </a:p>
          <a:p>
            <a:pPr lvl="1"/>
            <a:r>
              <a:rPr lang="en-US" dirty="0" err="1"/>
              <a:t>Timebank</a:t>
            </a:r>
            <a:endParaRPr lang="en-US" dirty="0"/>
          </a:p>
        </p:txBody>
      </p:sp>
      <p:pic>
        <p:nvPicPr>
          <p:cNvPr id="3076" name="Picture 4" descr="https://encrypted-tbn2.google.com/images?q=tbn:ANd9GcQ5sto3UeyaudCfg7yOoV-YqfSbOI6WGu6NqezYSHzwpXW6ve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476750"/>
            <a:ext cx="20288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encrypted-tbn2.google.com/images?q=tbn:ANd9GcQwK5PyutaiyzJcKWll0LfXn-A3zq13rkCgZCxJlfMYTIBeHp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48768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296025" y="6356350"/>
            <a:ext cx="2133600" cy="365125"/>
          </a:xfrm>
        </p:spPr>
        <p:txBody>
          <a:bodyPr/>
          <a:lstStyle/>
          <a:p>
            <a:fld id="{B6F15528-21DE-4FAA-801E-634DDDAF4B2B}" type="slidenum">
              <a:rPr lang="en-US" smtClean="0"/>
              <a:pPr/>
              <a:t>3</a:t>
            </a:fld>
            <a:endParaRPr lang="en-US"/>
          </a:p>
        </p:txBody>
      </p:sp>
      <p:sp>
        <p:nvSpPr>
          <p:cNvPr id="6" name="Title 5"/>
          <p:cNvSpPr>
            <a:spLocks noGrp="1"/>
          </p:cNvSpPr>
          <p:nvPr>
            <p:ph type="title"/>
          </p:nvPr>
        </p:nvSpPr>
        <p:spPr/>
        <p:txBody>
          <a:bodyPr>
            <a:normAutofit fontScale="90000"/>
          </a:bodyPr>
          <a:lstStyle/>
          <a:p>
            <a:r>
              <a:rPr lang="en-US" dirty="0"/>
              <a:t>Background: </a:t>
            </a:r>
            <a:br>
              <a:rPr lang="en-US" dirty="0"/>
            </a:br>
            <a:r>
              <a:rPr lang="en-US" dirty="0"/>
              <a:t>Event Extraction from Newswire</a:t>
            </a:r>
          </a:p>
        </p:txBody>
      </p:sp>
      <p:pic>
        <p:nvPicPr>
          <p:cNvPr id="13" name="Picture 12" descr="https://encrypted-tbn2.google.com/images?q=tbn:ANd9GcQM09iDz76FVNpp3nu0AnNRiC7VysG37f8LDmY5TJoj2F8Ar9O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4834588"/>
            <a:ext cx="1538463" cy="186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39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553200" cy="4525963"/>
          </a:xfrm>
        </p:spPr>
        <p:txBody>
          <a:bodyPr/>
          <a:lstStyle/>
          <a:p>
            <a:r>
              <a:rPr lang="en-US" dirty="0" smtClean="0"/>
              <a:t>Applying DS directly to NER doesn’t work</a:t>
            </a:r>
          </a:p>
          <a:p>
            <a:pPr lvl="1"/>
            <a:r>
              <a:rPr lang="en-US" dirty="0" smtClean="0"/>
              <a:t>Training data is too ambiguous…</a:t>
            </a:r>
          </a:p>
          <a:p>
            <a:r>
              <a:rPr lang="en-US" dirty="0" smtClean="0"/>
              <a:t>Proposed solution:</a:t>
            </a:r>
          </a:p>
          <a:p>
            <a:pPr lvl="1"/>
            <a:r>
              <a:rPr lang="en-US" dirty="0" smtClean="0"/>
              <a:t>Latent Variable Models for Named Entity Categorization</a:t>
            </a:r>
          </a:p>
          <a:p>
            <a:pPr lvl="1"/>
            <a:r>
              <a:rPr lang="en-US" dirty="0" smtClean="0"/>
              <a:t>With constraints</a:t>
            </a:r>
          </a:p>
        </p:txBody>
      </p:sp>
      <p:sp>
        <p:nvSpPr>
          <p:cNvPr id="4" name="TextBox 3"/>
          <p:cNvSpPr txBox="1"/>
          <p:nvPr/>
        </p:nvSpPr>
        <p:spPr>
          <a:xfrm>
            <a:off x="3276600" y="5068669"/>
            <a:ext cx="2175660" cy="646331"/>
          </a:xfrm>
          <a:prstGeom prst="rect">
            <a:avLst/>
          </a:prstGeom>
          <a:noFill/>
        </p:spPr>
        <p:txBody>
          <a:bodyPr wrap="none" rtlCol="0">
            <a:spAutoFit/>
          </a:bodyPr>
          <a:lstStyle/>
          <a:p>
            <a:pPr marL="0" lvl="2"/>
            <a:r>
              <a:rPr lang="en-US" dirty="0"/>
              <a:t>[</a:t>
            </a:r>
            <a:r>
              <a:rPr lang="en-US" dirty="0" err="1"/>
              <a:t>Ramage</a:t>
            </a:r>
            <a:r>
              <a:rPr lang="en-US" dirty="0"/>
              <a:t> et. al. 2009</a:t>
            </a:r>
            <a:r>
              <a:rPr lang="en-US" dirty="0" smtClean="0"/>
              <a:t>]</a:t>
            </a:r>
            <a:endParaRPr lang="en-US" dirty="0"/>
          </a:p>
          <a:p>
            <a:endParaRPr lang="en-US" dirty="0"/>
          </a:p>
        </p:txBody>
      </p:sp>
      <p:sp>
        <p:nvSpPr>
          <p:cNvPr id="5" name="TextBox 4"/>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grpSp>
        <p:nvGrpSpPr>
          <p:cNvPr id="9" name="Group 8"/>
          <p:cNvGrpSpPr/>
          <p:nvPr/>
        </p:nvGrpSpPr>
        <p:grpSpPr>
          <a:xfrm>
            <a:off x="5247883" y="1524000"/>
            <a:ext cx="3332372" cy="3799870"/>
            <a:chOff x="5324083" y="1781604"/>
            <a:chExt cx="3332372" cy="3799870"/>
          </a:xfrm>
        </p:grpSpPr>
        <p:pic>
          <p:nvPicPr>
            <p:cNvPr id="7" name="Picture 2" descr="http://img.freebase.com/api/trans/raw/m/04stkz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4083" y="2457274"/>
              <a:ext cx="1991117" cy="418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srcRect/>
            <a:stretch>
              <a:fillRect/>
            </a:stretch>
          </p:blipFill>
          <p:spPr bwMode="auto">
            <a:xfrm>
              <a:off x="7497193" y="1781604"/>
              <a:ext cx="1159262" cy="3799870"/>
            </a:xfrm>
            <a:prstGeom prst="rect">
              <a:avLst/>
            </a:prstGeom>
            <a:noFill/>
            <a:ln w="9525">
              <a:noFill/>
              <a:miter lim="800000"/>
              <a:headEnd/>
              <a:tailEnd/>
            </a:ln>
          </p:spPr>
        </p:pic>
      </p:grpSp>
      <p:cxnSp>
        <p:nvCxnSpPr>
          <p:cNvPr id="10" name="Straight Arrow Connector 9"/>
          <p:cNvCxnSpPr>
            <a:stCxn id="7" idx="3"/>
          </p:cNvCxnSpPr>
          <p:nvPr/>
        </p:nvCxnSpPr>
        <p:spPr>
          <a:xfrm>
            <a:off x="7239000" y="2409133"/>
            <a:ext cx="533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228600" y="274638"/>
            <a:ext cx="8763000" cy="1143000"/>
          </a:xfrm>
        </p:spPr>
        <p:txBody>
          <a:bodyPr>
            <a:normAutofit fontScale="90000"/>
          </a:bodyPr>
          <a:lstStyle/>
          <a:p>
            <a:r>
              <a:rPr lang="en-US" dirty="0"/>
              <a:t>Distant Supervision with </a:t>
            </a:r>
            <a:r>
              <a:rPr lang="en-US" dirty="0" smtClean="0"/>
              <a:t>Latent Variables</a:t>
            </a:r>
            <a:endParaRPr lang="en-US" dirty="0"/>
          </a:p>
        </p:txBody>
      </p:sp>
      <p:sp>
        <p:nvSpPr>
          <p:cNvPr id="11" name="TextBox 10"/>
          <p:cNvSpPr txBox="1"/>
          <p:nvPr/>
        </p:nvSpPr>
        <p:spPr>
          <a:xfrm>
            <a:off x="3000375" y="4572000"/>
            <a:ext cx="4191000" cy="646331"/>
          </a:xfrm>
          <a:prstGeom prst="rect">
            <a:avLst/>
          </a:prstGeom>
          <a:noFill/>
        </p:spPr>
        <p:txBody>
          <a:bodyPr wrap="square" rtlCol="0">
            <a:spAutoFit/>
          </a:bodyPr>
          <a:lstStyle/>
          <a:p>
            <a:pPr lvl="2"/>
            <a:r>
              <a:rPr lang="en-US" dirty="0"/>
              <a:t>[</a:t>
            </a:r>
            <a:r>
              <a:rPr lang="en-US" dirty="0" err="1"/>
              <a:t>Elsner</a:t>
            </a:r>
            <a:r>
              <a:rPr lang="en-US" dirty="0"/>
              <a:t> et. al. 2009]</a:t>
            </a:r>
          </a:p>
          <a:p>
            <a:endParaRPr lang="en-US" dirty="0"/>
          </a:p>
        </p:txBody>
      </p:sp>
    </p:spTree>
    <p:extLst>
      <p:ext uri="{BB962C8B-B14F-4D97-AF65-F5344CB8AC3E}">
        <p14:creationId xmlns:p14="http://schemas.microsoft.com/office/powerpoint/2010/main" val="19624677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06133" y="1837492"/>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85524" cy="338554"/>
            </a:xfrm>
            <a:prstGeom prst="rect">
              <a:avLst/>
            </a:prstGeom>
            <a:noFill/>
          </p:spPr>
          <p:txBody>
            <a:bodyPr wrap="none" rtlCol="0">
              <a:spAutoFit/>
            </a:bodyPr>
            <a:lstStyle/>
            <a:p>
              <a:r>
                <a:rPr lang="en-US" sz="1600" b="1" dirty="0" smtClean="0">
                  <a:solidFill>
                    <a:schemeClr val="accent4"/>
                  </a:solidFill>
                </a:rPr>
                <a:t>JFK</a:t>
              </a:r>
              <a:endParaRPr lang="en-US" sz="1600" b="1" dirty="0">
                <a:solidFill>
                  <a:schemeClr val="accent4"/>
                </a:solidFill>
              </a:endParaRPr>
            </a:p>
          </p:txBody>
        </p:sp>
        <p:sp>
          <p:nvSpPr>
            <p:cNvPr id="7" name="TextBox 6"/>
            <p:cNvSpPr txBox="1"/>
            <p:nvPr/>
          </p:nvSpPr>
          <p:spPr>
            <a:xfrm>
              <a:off x="685800" y="1871246"/>
              <a:ext cx="276276" cy="338554"/>
            </a:xfrm>
            <a:prstGeom prst="rect">
              <a:avLst/>
            </a:prstGeom>
            <a:noFill/>
          </p:spPr>
          <p:txBody>
            <a:bodyPr wrap="none" rtlCol="0">
              <a:spAutoFit/>
            </a:bodyPr>
            <a:lstStyle/>
            <a:p>
              <a:r>
                <a:rPr lang="en-US" sz="1600" b="1" dirty="0" smtClean="0">
                  <a:solidFill>
                    <a:schemeClr val="accent4"/>
                  </a:solidFill>
                </a:rPr>
                <a:t>Apple</a:t>
              </a:r>
              <a:endParaRPr lang="en-US" sz="1600" b="1" dirty="0">
                <a:solidFill>
                  <a:schemeClr val="accent4"/>
                </a:solidFill>
              </a:endParaRPr>
            </a:p>
          </p:txBody>
        </p:sp>
        <p:sp>
          <p:nvSpPr>
            <p:cNvPr id="8" name="TextBox 7"/>
            <p:cNvSpPr txBox="1"/>
            <p:nvPr/>
          </p:nvSpPr>
          <p:spPr>
            <a:xfrm>
              <a:off x="870751" y="1608892"/>
              <a:ext cx="324893" cy="338554"/>
            </a:xfrm>
            <a:prstGeom prst="rect">
              <a:avLst/>
            </a:prstGeom>
            <a:noFill/>
          </p:spPr>
          <p:txBody>
            <a:bodyPr wrap="none" rtlCol="0">
              <a:spAutoFit/>
            </a:bodyPr>
            <a:lstStyle/>
            <a:p>
              <a:r>
                <a:rPr lang="en-US" sz="1600" b="1" dirty="0" smtClean="0">
                  <a:solidFill>
                    <a:schemeClr val="accent4"/>
                  </a:solidFill>
                </a:rPr>
                <a:t>Obama</a:t>
              </a:r>
              <a:endParaRPr lang="en-US" sz="1600" b="1" dirty="0">
                <a:solidFill>
                  <a:schemeClr val="accent4"/>
                </a:solidFill>
              </a:endParaRPr>
            </a:p>
          </p:txBody>
        </p:sp>
        <p:sp>
          <p:nvSpPr>
            <p:cNvPr id="9" name="TextBox 8"/>
            <p:cNvSpPr txBox="1"/>
            <p:nvPr/>
          </p:nvSpPr>
          <p:spPr>
            <a:xfrm>
              <a:off x="457200" y="2514600"/>
              <a:ext cx="1141508" cy="338554"/>
            </a:xfrm>
            <a:prstGeom prst="rect">
              <a:avLst/>
            </a:prstGeom>
            <a:noFill/>
          </p:spPr>
          <p:txBody>
            <a:bodyPr wrap="none" rtlCol="0">
              <a:spAutoFit/>
            </a:bodyPr>
            <a:lstStyle/>
            <a:p>
              <a:r>
                <a:rPr lang="en-US" sz="1600" dirty="0"/>
                <a:t>On my way to </a:t>
              </a:r>
              <a:r>
                <a:rPr lang="en-US" sz="1600" b="1" dirty="0"/>
                <a:t>JFK</a:t>
              </a:r>
              <a:r>
                <a:rPr lang="en-US" sz="1600" dirty="0"/>
                <a:t> early in </a:t>
              </a:r>
              <a:r>
                <a:rPr lang="en-US" sz="1600" dirty="0" smtClean="0"/>
                <a:t>the…</a:t>
              </a:r>
              <a:endParaRPr lang="en-US" sz="1600" dirty="0"/>
            </a:p>
          </p:txBody>
        </p:sp>
        <p:sp>
          <p:nvSpPr>
            <p:cNvPr id="10" name="TextBox 9"/>
            <p:cNvSpPr txBox="1"/>
            <p:nvPr/>
          </p:nvSpPr>
          <p:spPr>
            <a:xfrm>
              <a:off x="457200" y="2743200"/>
              <a:ext cx="1106607" cy="338554"/>
            </a:xfrm>
            <a:prstGeom prst="rect">
              <a:avLst/>
            </a:prstGeom>
            <a:noFill/>
          </p:spPr>
          <p:txBody>
            <a:bodyPr wrap="none" rtlCol="0">
              <a:spAutoFit/>
            </a:bodyPr>
            <a:lstStyle/>
            <a:p>
              <a:r>
                <a:rPr lang="en-US" sz="1600" b="1" dirty="0" smtClean="0"/>
                <a:t>JFK</a:t>
              </a:r>
              <a:r>
                <a:rPr lang="en-US" sz="1600" dirty="0" smtClean="0"/>
                <a:t> 's </a:t>
              </a:r>
              <a:r>
                <a:rPr lang="en-US" sz="1600" dirty="0"/>
                <a:t>bomber jacket sells </a:t>
              </a:r>
              <a:r>
                <a:rPr lang="en-US" sz="1600" dirty="0" smtClean="0"/>
                <a:t>for…</a:t>
              </a:r>
              <a:endParaRPr lang="en-US" sz="1600" dirty="0"/>
            </a:p>
          </p:txBody>
        </p:sp>
        <p:sp>
          <p:nvSpPr>
            <p:cNvPr id="11" name="TextBox 10"/>
            <p:cNvSpPr txBox="1"/>
            <p:nvPr/>
          </p:nvSpPr>
          <p:spPr>
            <a:xfrm>
              <a:off x="457200" y="2971800"/>
              <a:ext cx="1202934" cy="338554"/>
            </a:xfrm>
            <a:prstGeom prst="rect">
              <a:avLst/>
            </a:prstGeom>
            <a:noFill/>
          </p:spPr>
          <p:txBody>
            <a:bodyPr wrap="none" rtlCol="0">
              <a:spAutoFit/>
            </a:bodyPr>
            <a:lstStyle/>
            <a:p>
              <a:r>
                <a:rPr lang="en-US" sz="1600" b="1" dirty="0"/>
                <a:t>JFK</a:t>
              </a:r>
              <a:r>
                <a:rPr lang="en-US" sz="1600" dirty="0"/>
                <a:t> Airport’s Pan Am </a:t>
              </a:r>
              <a:r>
                <a:rPr lang="en-US" sz="1600" dirty="0" err="1" smtClean="0"/>
                <a:t>Worldport</a:t>
              </a:r>
              <a:r>
                <a:rPr lang="en-US" sz="1600" dirty="0" smtClean="0"/>
                <a:t>…</a:t>
              </a:r>
              <a:endParaRPr lang="en-US" sz="1600" dirty="0"/>
            </a:p>
          </p:txBody>
        </p:sp>
        <p:sp>
          <p:nvSpPr>
            <p:cNvPr id="12" name="TextBox 11"/>
            <p:cNvSpPr txBox="1"/>
            <p:nvPr/>
          </p:nvSpPr>
          <p:spPr>
            <a:xfrm>
              <a:off x="457200" y="3200400"/>
              <a:ext cx="1026434" cy="338554"/>
            </a:xfrm>
            <a:prstGeom prst="rect">
              <a:avLst/>
            </a:prstGeom>
            <a:noFill/>
          </p:spPr>
          <p:txBody>
            <a:bodyPr wrap="none" rtlCol="0">
              <a:spAutoFit/>
            </a:bodyPr>
            <a:lstStyle/>
            <a:p>
              <a:r>
                <a:rPr lang="en-US" sz="1600" dirty="0"/>
                <a:t>Waiting at </a:t>
              </a:r>
              <a:r>
                <a:rPr lang="en-US" sz="1600" b="1" dirty="0"/>
                <a:t>JFK</a:t>
              </a:r>
              <a:r>
                <a:rPr lang="en-US" sz="1600" dirty="0"/>
                <a:t> for our </a:t>
              </a:r>
              <a:r>
                <a:rPr lang="en-US" sz="1600" dirty="0" smtClean="0"/>
                <a:t>ride…</a:t>
              </a:r>
              <a:endParaRPr lang="en-US" sz="1600" dirty="0"/>
            </a:p>
          </p:txBody>
        </p:sp>
        <p:sp>
          <p:nvSpPr>
            <p:cNvPr id="13" name="TextBox 12"/>
            <p:cNvSpPr txBox="1"/>
            <p:nvPr/>
          </p:nvSpPr>
          <p:spPr>
            <a:xfrm>
              <a:off x="457200" y="3429000"/>
              <a:ext cx="1143115" cy="338554"/>
            </a:xfrm>
            <a:prstGeom prst="rect">
              <a:avLst/>
            </a:prstGeom>
            <a:noFill/>
          </p:spPr>
          <p:txBody>
            <a:bodyPr wrap="none" rtlCol="0">
              <a:spAutoFit/>
            </a:bodyPr>
            <a:lstStyle/>
            <a:p>
              <a:r>
                <a:rPr lang="en-US" sz="1600" dirty="0"/>
                <a:t>When </a:t>
              </a:r>
              <a:r>
                <a:rPr lang="en-US" sz="1600" b="1" dirty="0"/>
                <a:t>JFK</a:t>
              </a:r>
              <a:r>
                <a:rPr lang="en-US" sz="1600" dirty="0"/>
                <a:t> threw first pitch </a:t>
              </a:r>
              <a:r>
                <a:rPr lang="en-US" sz="1600" dirty="0" smtClean="0"/>
                <a:t>on…</a:t>
              </a:r>
              <a:endParaRPr lang="en-US" sz="1600" dirty="0"/>
            </a:p>
          </p:txBody>
        </p:sp>
      </p:grpSp>
      <p:graphicFrame>
        <p:nvGraphicFramePr>
          <p:cNvPr id="14" name="Chart 13"/>
          <p:cNvGraphicFramePr/>
          <p:nvPr>
            <p:extLst>
              <p:ext uri="{D42A27DB-BD31-4B8C-83A1-F6EECF244321}">
                <p14:modId xmlns:p14="http://schemas.microsoft.com/office/powerpoint/2010/main" val="695869626"/>
              </p:ext>
            </p:extLst>
          </p:nvPr>
        </p:nvGraphicFramePr>
        <p:xfrm>
          <a:off x="5036379" y="2608396"/>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969034"/>
            <a:ext cx="468398" cy="584775"/>
          </a:xfrm>
          <a:prstGeom prst="rect">
            <a:avLst/>
          </a:prstGeom>
          <a:noFill/>
        </p:spPr>
        <p:txBody>
          <a:bodyPr wrap="none" rtlCol="0">
            <a:spAutoFit/>
          </a:bodyPr>
          <a:lstStyle/>
          <a:p>
            <a:r>
              <a:rPr lang="en-US" sz="3200" dirty="0" smtClean="0"/>
              <a:t>…</a:t>
            </a:r>
            <a:endParaRPr lang="en-US" sz="3200" dirty="0"/>
          </a:p>
        </p:txBody>
      </p:sp>
      <p:grpSp>
        <p:nvGrpSpPr>
          <p:cNvPr id="2" name="Group 1"/>
          <p:cNvGrpSpPr/>
          <p:nvPr/>
        </p:nvGrpSpPr>
        <p:grpSpPr>
          <a:xfrm>
            <a:off x="1828800" y="4876800"/>
            <a:ext cx="5276428" cy="1893332"/>
            <a:chOff x="1828800" y="4876800"/>
            <a:chExt cx="5276428" cy="1893332"/>
          </a:xfrm>
        </p:grpSpPr>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Courier New" pitchFamily="49" charset="0"/>
                      <a:cs typeface="Courier New" pitchFamily="49" charset="0"/>
                    </a:rPr>
                    <a:t>‘s	0.04</a:t>
                  </a:r>
                </a:p>
                <a:p>
                  <a:r>
                    <a:rPr lang="en-US" sz="1200" dirty="0" smtClean="0">
                      <a:latin typeface="Courier New" pitchFamily="49" charset="0"/>
                      <a:cs typeface="Courier New" pitchFamily="49" charset="0"/>
                    </a:rPr>
                    <a:t>threw	0.02</a:t>
                  </a:r>
                </a:p>
                <a:p>
                  <a:r>
                    <a:rPr lang="en-US" sz="1200" dirty="0" smtClean="0">
                      <a:latin typeface="Courier New" pitchFamily="49" charset="0"/>
                      <a:cs typeface="Courier New" pitchFamily="49" charset="0"/>
                    </a:rPr>
                    <a:t>jacket	0.01</a:t>
                  </a:r>
                </a:p>
                <a:p>
                  <a:r>
                    <a:rPr lang="en-US" sz="1200"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dirty="0" smtClean="0">
                      <a:latin typeface="Courier New" pitchFamily="49" charset="0"/>
                      <a:cs typeface="Courier New" pitchFamily="49" charset="0"/>
                    </a:rPr>
                    <a:t>waiting	0.04</a:t>
                  </a:r>
                </a:p>
                <a:p>
                  <a:r>
                    <a:rPr lang="en-US" sz="1200" dirty="0" smtClean="0">
                      <a:latin typeface="Courier New" pitchFamily="49" charset="0"/>
                      <a:cs typeface="Courier New" pitchFamily="49" charset="0"/>
                    </a:rPr>
                    <a:t>ride	0.03</a:t>
                  </a:r>
                </a:p>
                <a:p>
                  <a:r>
                    <a:rPr lang="en-US" sz="1200" dirty="0" smtClean="0">
                      <a:latin typeface="Courier New" pitchFamily="49" charset="0"/>
                      <a:cs typeface="Courier New" pitchFamily="49" charset="0"/>
                    </a:rPr>
                    <a:t>way	0.02</a:t>
                  </a:r>
                </a:p>
                <a:p>
                  <a:r>
                    <a:rPr lang="en-US" sz="1200"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dirty="0" smtClean="0">
                      <a:latin typeface="Courier New" pitchFamily="49" charset="0"/>
                      <a:cs typeface="Courier New" pitchFamily="49" charset="0"/>
                    </a:rPr>
                    <a:t>announced	0.04</a:t>
                  </a:r>
                </a:p>
                <a:p>
                  <a:r>
                    <a:rPr lang="en-US" sz="1200" dirty="0" smtClean="0">
                      <a:latin typeface="Courier New" pitchFamily="49" charset="0"/>
                      <a:cs typeface="Courier New" pitchFamily="49" charset="0"/>
                    </a:rPr>
                    <a:t>new	0.03</a:t>
                  </a:r>
                </a:p>
                <a:p>
                  <a:r>
                    <a:rPr lang="en-US" sz="1200" dirty="0" smtClean="0">
                      <a:latin typeface="Courier New" pitchFamily="49" charset="0"/>
                      <a:cs typeface="Courier New" pitchFamily="49" charset="0"/>
                    </a:rPr>
                    <a:t>release	0.02</a:t>
                  </a:r>
                </a:p>
                <a:p>
                  <a:r>
                    <a:rPr lang="en-US" sz="1200" dirty="0" smtClean="0">
                      <a:latin typeface="Courier New" pitchFamily="49" charset="0"/>
                      <a:cs typeface="Courier New" pitchFamily="49" charset="0"/>
                    </a:rPr>
                    <a:t>…</a:t>
                  </a:r>
                </a:p>
              </p:txBody>
            </p:sp>
          </p:grpSp>
          <p:sp>
            <p:nvSpPr>
              <p:cNvPr id="50" name="TextBox 49"/>
              <p:cNvSpPr txBox="1"/>
              <p:nvPr/>
            </p:nvSpPr>
            <p:spPr>
              <a:xfrm>
                <a:off x="1891965" y="4876800"/>
                <a:ext cx="1375954" cy="369332"/>
              </a:xfrm>
              <a:prstGeom prst="rect">
                <a:avLst/>
              </a:prstGeom>
              <a:noFill/>
            </p:spPr>
            <p:txBody>
              <a:bodyPr wrap="none" rtlCol="0">
                <a:spAutoFit/>
              </a:bodyPr>
              <a:lstStyle/>
              <a:p>
                <a:r>
                  <a:rPr lang="en-US" dirty="0" smtClean="0"/>
                  <a:t>Entity Types:</a:t>
                </a:r>
                <a:endParaRPr lang="en-US" dirty="0"/>
              </a:p>
            </p:txBody>
          </p:sp>
        </p:grpSp>
        <p:sp>
          <p:nvSpPr>
            <p:cNvPr id="35" name="TextBox 34"/>
            <p:cNvSpPr txBox="1"/>
            <p:nvPr/>
          </p:nvSpPr>
          <p:spPr>
            <a:xfrm>
              <a:off x="2057400" y="6400800"/>
              <a:ext cx="944682" cy="369332"/>
            </a:xfrm>
            <a:prstGeom prst="rect">
              <a:avLst/>
            </a:prstGeom>
            <a:noFill/>
          </p:spPr>
          <p:txBody>
            <a:bodyPr wrap="none" rtlCol="0">
              <a:spAutoFit/>
            </a:bodyPr>
            <a:lstStyle/>
            <a:p>
              <a:r>
                <a:rPr lang="en-US" dirty="0" smtClean="0"/>
                <a:t>PERSON</a:t>
              </a:r>
              <a:endParaRPr lang="en-US" dirty="0"/>
            </a:p>
          </p:txBody>
        </p:sp>
        <p:sp>
          <p:nvSpPr>
            <p:cNvPr id="61" name="TextBox 60"/>
            <p:cNvSpPr txBox="1"/>
            <p:nvPr/>
          </p:nvSpPr>
          <p:spPr>
            <a:xfrm>
              <a:off x="3932118" y="6400800"/>
              <a:ext cx="969946" cy="369332"/>
            </a:xfrm>
            <a:prstGeom prst="rect">
              <a:avLst/>
            </a:prstGeom>
            <a:noFill/>
          </p:spPr>
          <p:txBody>
            <a:bodyPr wrap="none" rtlCol="0">
              <a:spAutoFit/>
            </a:bodyPr>
            <a:lstStyle/>
            <a:p>
              <a:r>
                <a:rPr lang="en-US" dirty="0" smtClean="0"/>
                <a:t>FACILITY</a:t>
              </a:r>
              <a:endParaRPr lang="en-US" dirty="0"/>
            </a:p>
          </p:txBody>
        </p:sp>
        <p:sp>
          <p:nvSpPr>
            <p:cNvPr id="62" name="TextBox 61"/>
            <p:cNvSpPr txBox="1"/>
            <p:nvPr/>
          </p:nvSpPr>
          <p:spPr>
            <a:xfrm>
              <a:off x="5806836" y="6400800"/>
              <a:ext cx="1105303" cy="369332"/>
            </a:xfrm>
            <a:prstGeom prst="rect">
              <a:avLst/>
            </a:prstGeom>
            <a:noFill/>
          </p:spPr>
          <p:txBody>
            <a:bodyPr wrap="none" rtlCol="0">
              <a:spAutoFit/>
            </a:bodyPr>
            <a:lstStyle/>
            <a:p>
              <a:r>
                <a:rPr lang="en-US" dirty="0" smtClean="0"/>
                <a:t>PRODUCT</a:t>
              </a:r>
              <a:endParaRPr lang="en-US" dirty="0"/>
            </a:p>
          </p:txBody>
        </p:sp>
      </p:grpSp>
      <p:sp>
        <p:nvSpPr>
          <p:cNvPr id="63" name="Title 1"/>
          <p:cNvSpPr>
            <a:spLocks noGrp="1"/>
          </p:cNvSpPr>
          <p:nvPr>
            <p:ph type="title"/>
          </p:nvPr>
        </p:nvSpPr>
        <p:spPr>
          <a:xfrm>
            <a:off x="228600" y="274638"/>
            <a:ext cx="8763000" cy="1143000"/>
          </a:xfrm>
        </p:spPr>
        <p:txBody>
          <a:bodyPr>
            <a:normAutofit fontScale="90000"/>
          </a:bodyPr>
          <a:lstStyle/>
          <a:p>
            <a:r>
              <a:rPr lang="en-US" dirty="0"/>
              <a:t>Distant Supervision with </a:t>
            </a:r>
            <a:r>
              <a:rPr lang="en-US" dirty="0" smtClean="0"/>
              <a:t>Latent Variables</a:t>
            </a:r>
            <a:endParaRPr lang="en-US" dirty="0"/>
          </a:p>
        </p:txBody>
      </p:sp>
      <p:sp>
        <p:nvSpPr>
          <p:cNvPr id="64" name="TextBox 63"/>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6" name="TextBox 65"/>
          <p:cNvSpPr txBox="1"/>
          <p:nvPr/>
        </p:nvSpPr>
        <p:spPr>
          <a:xfrm>
            <a:off x="6174180" y="3598277"/>
            <a:ext cx="370614" cy="523220"/>
          </a:xfrm>
          <a:prstGeom prst="rect">
            <a:avLst/>
          </a:prstGeom>
          <a:noFill/>
        </p:spPr>
        <p:txBody>
          <a:bodyPr wrap="none" rtlCol="0">
            <a:spAutoFit/>
          </a:bodyPr>
          <a:lstStyle/>
          <a:p>
            <a:r>
              <a:rPr lang="en-US" sz="2800" dirty="0" smtClean="0">
                <a:solidFill>
                  <a:srgbClr val="FF0000"/>
                </a:solidFill>
              </a:rPr>
              <a:t>X</a:t>
            </a:r>
            <a:endParaRPr lang="en-US" dirty="0">
              <a:solidFill>
                <a:srgbClr val="FF0000"/>
              </a:solidFill>
            </a:endParaRPr>
          </a:p>
        </p:txBody>
      </p:sp>
      <p:grpSp>
        <p:nvGrpSpPr>
          <p:cNvPr id="73" name="Group 72"/>
          <p:cNvGrpSpPr/>
          <p:nvPr/>
        </p:nvGrpSpPr>
        <p:grpSpPr>
          <a:xfrm>
            <a:off x="1286255" y="1219200"/>
            <a:ext cx="4520581" cy="1802181"/>
            <a:chOff x="1286255" y="1219200"/>
            <a:chExt cx="4520581" cy="1802181"/>
          </a:xfrm>
        </p:grpSpPr>
        <p:pic>
          <p:nvPicPr>
            <p:cNvPr id="67" name="Picture 2" descr="http://img.freebase.com/api/trans/raw/m/04stkz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1219200"/>
              <a:ext cx="2381250" cy="514351"/>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a:stCxn id="67" idx="2"/>
            </p:cNvCxnSpPr>
            <p:nvPr/>
          </p:nvCxnSpPr>
          <p:spPr>
            <a:xfrm>
              <a:off x="3914775" y="1733551"/>
              <a:ext cx="1892061" cy="1287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 idx="3"/>
              <a:endCxn id="67" idx="2"/>
            </p:cNvCxnSpPr>
            <p:nvPr/>
          </p:nvCxnSpPr>
          <p:spPr>
            <a:xfrm flipV="1">
              <a:off x="1286255" y="1733551"/>
              <a:ext cx="2628520" cy="797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5838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Courier New" pitchFamily="49" charset="0"/>
                    <a:cs typeface="Courier New" pitchFamily="49" charset="0"/>
                  </a:rPr>
                  <a:t>‘s	0.04</a:t>
                </a:r>
              </a:p>
              <a:p>
                <a:r>
                  <a:rPr lang="en-US" sz="1200" dirty="0" smtClean="0">
                    <a:latin typeface="Courier New" pitchFamily="49" charset="0"/>
                    <a:cs typeface="Courier New" pitchFamily="49" charset="0"/>
                  </a:rPr>
                  <a:t>threw	0.02</a:t>
                </a:r>
              </a:p>
              <a:p>
                <a:r>
                  <a:rPr lang="en-US" sz="1200" dirty="0" smtClean="0">
                    <a:latin typeface="Courier New" pitchFamily="49" charset="0"/>
                    <a:cs typeface="Courier New" pitchFamily="49" charset="0"/>
                  </a:rPr>
                  <a:t>jacket	0.01</a:t>
                </a:r>
              </a:p>
              <a:p>
                <a:r>
                  <a:rPr lang="en-US" sz="1200"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dirty="0" smtClean="0">
                    <a:latin typeface="Courier New" pitchFamily="49" charset="0"/>
                    <a:cs typeface="Courier New" pitchFamily="49" charset="0"/>
                  </a:rPr>
                  <a:t>waiting	0.04</a:t>
                </a:r>
              </a:p>
              <a:p>
                <a:r>
                  <a:rPr lang="en-US" sz="1200" dirty="0" smtClean="0">
                    <a:latin typeface="Courier New" pitchFamily="49" charset="0"/>
                    <a:cs typeface="Courier New" pitchFamily="49" charset="0"/>
                  </a:rPr>
                  <a:t>ride	0.03</a:t>
                </a:r>
              </a:p>
              <a:p>
                <a:r>
                  <a:rPr lang="en-US" sz="1200" dirty="0" smtClean="0">
                    <a:latin typeface="Courier New" pitchFamily="49" charset="0"/>
                    <a:cs typeface="Courier New" pitchFamily="49" charset="0"/>
                  </a:rPr>
                  <a:t>way	0.02</a:t>
                </a:r>
              </a:p>
              <a:p>
                <a:r>
                  <a:rPr lang="en-US" sz="1200"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dirty="0" smtClean="0">
                    <a:latin typeface="Courier New" pitchFamily="49" charset="0"/>
                    <a:cs typeface="Courier New" pitchFamily="49" charset="0"/>
                  </a:rPr>
                  <a:t>announced	0.04</a:t>
                </a:r>
              </a:p>
              <a:p>
                <a:r>
                  <a:rPr lang="en-US" sz="1200" dirty="0" smtClean="0">
                    <a:latin typeface="Courier New" pitchFamily="49" charset="0"/>
                    <a:cs typeface="Courier New" pitchFamily="49" charset="0"/>
                  </a:rPr>
                  <a:t>new	0.03</a:t>
                </a:r>
              </a:p>
              <a:p>
                <a:r>
                  <a:rPr lang="en-US" sz="1200" dirty="0" smtClean="0">
                    <a:latin typeface="Courier New" pitchFamily="49" charset="0"/>
                    <a:cs typeface="Courier New" pitchFamily="49" charset="0"/>
                  </a:rPr>
                  <a:t>release	0.02</a:t>
                </a:r>
              </a:p>
              <a:p>
                <a:r>
                  <a:rPr lang="en-US" sz="1200" dirty="0" smtClean="0">
                    <a:latin typeface="Courier New" pitchFamily="49" charset="0"/>
                    <a:cs typeface="Courier New" pitchFamily="49" charset="0"/>
                  </a:rPr>
                  <a:t>…</a:t>
                </a:r>
              </a:p>
            </p:txBody>
          </p:sp>
        </p:grpSp>
        <p:sp>
          <p:nvSpPr>
            <p:cNvPr id="50" name="TextBox 49"/>
            <p:cNvSpPr txBox="1"/>
            <p:nvPr/>
          </p:nvSpPr>
          <p:spPr>
            <a:xfrm>
              <a:off x="1891965" y="4876800"/>
              <a:ext cx="1375954" cy="369332"/>
            </a:xfrm>
            <a:prstGeom prst="rect">
              <a:avLst/>
            </a:prstGeom>
            <a:noFill/>
          </p:spPr>
          <p:txBody>
            <a:bodyPr wrap="none" rtlCol="0">
              <a:spAutoFit/>
            </a:bodyPr>
            <a:lstStyle/>
            <a:p>
              <a:r>
                <a:rPr lang="en-US" dirty="0" smtClean="0"/>
                <a:t>Entity Types:</a:t>
              </a:r>
              <a:endParaRPr lang="en-US" dirty="0"/>
            </a:p>
          </p:txBody>
        </p:sp>
      </p:grpSp>
      <p:grpSp>
        <p:nvGrpSpPr>
          <p:cNvPr id="15" name="Group 14"/>
          <p:cNvGrpSpPr/>
          <p:nvPr/>
        </p:nvGrpSpPr>
        <p:grpSpPr>
          <a:xfrm>
            <a:off x="806133" y="1837492"/>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85524" cy="338554"/>
            </a:xfrm>
            <a:prstGeom prst="rect">
              <a:avLst/>
            </a:prstGeom>
            <a:noFill/>
          </p:spPr>
          <p:txBody>
            <a:bodyPr wrap="none" rtlCol="0">
              <a:spAutoFit/>
            </a:bodyPr>
            <a:lstStyle/>
            <a:p>
              <a:r>
                <a:rPr lang="en-US" sz="1600" b="1" dirty="0" smtClean="0">
                  <a:solidFill>
                    <a:schemeClr val="accent4"/>
                  </a:solidFill>
                </a:rPr>
                <a:t>JFK</a:t>
              </a:r>
              <a:endParaRPr lang="en-US" sz="1600" b="1" dirty="0">
                <a:solidFill>
                  <a:schemeClr val="accent4"/>
                </a:solidFill>
              </a:endParaRPr>
            </a:p>
          </p:txBody>
        </p:sp>
        <p:sp>
          <p:nvSpPr>
            <p:cNvPr id="7" name="TextBox 6"/>
            <p:cNvSpPr txBox="1"/>
            <p:nvPr/>
          </p:nvSpPr>
          <p:spPr>
            <a:xfrm>
              <a:off x="685800" y="1871246"/>
              <a:ext cx="276276" cy="338554"/>
            </a:xfrm>
            <a:prstGeom prst="rect">
              <a:avLst/>
            </a:prstGeom>
            <a:noFill/>
          </p:spPr>
          <p:txBody>
            <a:bodyPr wrap="none" rtlCol="0">
              <a:spAutoFit/>
            </a:bodyPr>
            <a:lstStyle/>
            <a:p>
              <a:r>
                <a:rPr lang="en-US" sz="1600" b="1" dirty="0" smtClean="0">
                  <a:solidFill>
                    <a:schemeClr val="accent4"/>
                  </a:solidFill>
                </a:rPr>
                <a:t>Apple</a:t>
              </a:r>
              <a:endParaRPr lang="en-US" sz="1600" b="1" dirty="0">
                <a:solidFill>
                  <a:schemeClr val="accent4"/>
                </a:solidFill>
              </a:endParaRPr>
            </a:p>
          </p:txBody>
        </p:sp>
        <p:sp>
          <p:nvSpPr>
            <p:cNvPr id="8" name="TextBox 7"/>
            <p:cNvSpPr txBox="1"/>
            <p:nvPr/>
          </p:nvSpPr>
          <p:spPr>
            <a:xfrm>
              <a:off x="870751" y="1608892"/>
              <a:ext cx="324893" cy="338554"/>
            </a:xfrm>
            <a:prstGeom prst="rect">
              <a:avLst/>
            </a:prstGeom>
            <a:noFill/>
          </p:spPr>
          <p:txBody>
            <a:bodyPr wrap="none" rtlCol="0">
              <a:spAutoFit/>
            </a:bodyPr>
            <a:lstStyle/>
            <a:p>
              <a:r>
                <a:rPr lang="en-US" sz="1600" b="1" dirty="0" smtClean="0">
                  <a:solidFill>
                    <a:schemeClr val="accent4"/>
                  </a:solidFill>
                </a:rPr>
                <a:t>Obama</a:t>
              </a:r>
              <a:endParaRPr lang="en-US" sz="1600" b="1" dirty="0">
                <a:solidFill>
                  <a:schemeClr val="accent4"/>
                </a:solidFill>
              </a:endParaRPr>
            </a:p>
          </p:txBody>
        </p:sp>
        <p:sp>
          <p:nvSpPr>
            <p:cNvPr id="9" name="TextBox 8"/>
            <p:cNvSpPr txBox="1"/>
            <p:nvPr/>
          </p:nvSpPr>
          <p:spPr>
            <a:xfrm>
              <a:off x="457200" y="2514600"/>
              <a:ext cx="1141508" cy="338554"/>
            </a:xfrm>
            <a:prstGeom prst="rect">
              <a:avLst/>
            </a:prstGeom>
            <a:noFill/>
          </p:spPr>
          <p:txBody>
            <a:bodyPr wrap="none" rtlCol="0">
              <a:spAutoFit/>
            </a:bodyPr>
            <a:lstStyle/>
            <a:p>
              <a:r>
                <a:rPr lang="en-US" sz="1600" dirty="0"/>
                <a:t>On </a:t>
              </a:r>
              <a:r>
                <a:rPr lang="en-US" sz="1600" b="1" dirty="0">
                  <a:solidFill>
                    <a:schemeClr val="tx2"/>
                  </a:solidFill>
                </a:rPr>
                <a:t>my way to</a:t>
              </a:r>
              <a:r>
                <a:rPr lang="en-US" sz="1600" dirty="0"/>
                <a:t> </a:t>
              </a:r>
              <a:r>
                <a:rPr lang="en-US" sz="1600" b="1" dirty="0"/>
                <a:t>JFK</a:t>
              </a:r>
              <a:r>
                <a:rPr lang="en-US" sz="1600" dirty="0"/>
                <a:t> </a:t>
              </a:r>
              <a:r>
                <a:rPr lang="en-US" sz="1600" b="1" dirty="0">
                  <a:solidFill>
                    <a:schemeClr val="tx2"/>
                  </a:solidFill>
                </a:rPr>
                <a:t>early in </a:t>
              </a:r>
              <a:r>
                <a:rPr lang="en-US" sz="1600" b="1" dirty="0" smtClean="0">
                  <a:solidFill>
                    <a:schemeClr val="tx2"/>
                  </a:solidFill>
                </a:rPr>
                <a:t>the</a:t>
              </a:r>
              <a:r>
                <a:rPr lang="en-US" sz="1600" dirty="0" smtClean="0"/>
                <a:t>…</a:t>
              </a:r>
              <a:endParaRPr lang="en-US" sz="1600" dirty="0"/>
            </a:p>
          </p:txBody>
        </p:sp>
        <p:sp>
          <p:nvSpPr>
            <p:cNvPr id="10" name="TextBox 9"/>
            <p:cNvSpPr txBox="1"/>
            <p:nvPr/>
          </p:nvSpPr>
          <p:spPr>
            <a:xfrm>
              <a:off x="457200" y="2743200"/>
              <a:ext cx="1106607" cy="338554"/>
            </a:xfrm>
            <a:prstGeom prst="rect">
              <a:avLst/>
            </a:prstGeom>
            <a:noFill/>
          </p:spPr>
          <p:txBody>
            <a:bodyPr wrap="none" rtlCol="0">
              <a:spAutoFit/>
            </a:bodyPr>
            <a:lstStyle/>
            <a:p>
              <a:r>
                <a:rPr lang="en-US" sz="1600" b="1" dirty="0" smtClean="0"/>
                <a:t>JFK </a:t>
              </a:r>
              <a:r>
                <a:rPr lang="en-US" sz="1600" b="1" dirty="0" smtClean="0">
                  <a:solidFill>
                    <a:schemeClr val="accent2"/>
                  </a:solidFill>
                </a:rPr>
                <a:t>'s </a:t>
              </a:r>
              <a:r>
                <a:rPr lang="en-US" sz="1600" b="1" dirty="0">
                  <a:solidFill>
                    <a:schemeClr val="accent2"/>
                  </a:solidFill>
                </a:rPr>
                <a:t>bomber jacket </a:t>
              </a:r>
              <a:r>
                <a:rPr lang="en-US" sz="1600" dirty="0"/>
                <a:t>sells </a:t>
              </a:r>
              <a:r>
                <a:rPr lang="en-US" sz="1600" dirty="0" smtClean="0"/>
                <a:t>for…</a:t>
              </a:r>
              <a:endParaRPr lang="en-US" sz="1600" dirty="0"/>
            </a:p>
          </p:txBody>
        </p:sp>
        <p:sp>
          <p:nvSpPr>
            <p:cNvPr id="11" name="TextBox 10"/>
            <p:cNvSpPr txBox="1"/>
            <p:nvPr/>
          </p:nvSpPr>
          <p:spPr>
            <a:xfrm>
              <a:off x="457200" y="2971800"/>
              <a:ext cx="1202934" cy="338554"/>
            </a:xfrm>
            <a:prstGeom prst="rect">
              <a:avLst/>
            </a:prstGeom>
            <a:noFill/>
          </p:spPr>
          <p:txBody>
            <a:bodyPr wrap="none" rtlCol="0">
              <a:spAutoFit/>
            </a:bodyPr>
            <a:lstStyle/>
            <a:p>
              <a:r>
                <a:rPr lang="en-US" sz="1600" b="1" dirty="0"/>
                <a:t>JFK</a:t>
              </a:r>
              <a:r>
                <a:rPr lang="en-US" sz="1600" dirty="0"/>
                <a:t> </a:t>
              </a:r>
              <a:r>
                <a:rPr lang="en-US" sz="1600" b="1" dirty="0">
                  <a:solidFill>
                    <a:schemeClr val="tx2"/>
                  </a:solidFill>
                </a:rPr>
                <a:t>Airport’s Pan Am </a:t>
              </a:r>
              <a:r>
                <a:rPr lang="en-US" sz="1600" dirty="0" err="1" smtClean="0"/>
                <a:t>Worldport</a:t>
              </a:r>
              <a:r>
                <a:rPr lang="en-US" sz="1600" dirty="0" smtClean="0"/>
                <a:t>…</a:t>
              </a:r>
              <a:endParaRPr lang="en-US" sz="1600" dirty="0"/>
            </a:p>
          </p:txBody>
        </p:sp>
        <p:sp>
          <p:nvSpPr>
            <p:cNvPr id="12" name="TextBox 11"/>
            <p:cNvSpPr txBox="1"/>
            <p:nvPr/>
          </p:nvSpPr>
          <p:spPr>
            <a:xfrm>
              <a:off x="457200" y="3200400"/>
              <a:ext cx="1026434" cy="338554"/>
            </a:xfrm>
            <a:prstGeom prst="rect">
              <a:avLst/>
            </a:prstGeom>
            <a:noFill/>
          </p:spPr>
          <p:txBody>
            <a:bodyPr wrap="none" rtlCol="0">
              <a:spAutoFit/>
            </a:bodyPr>
            <a:lstStyle/>
            <a:p>
              <a:r>
                <a:rPr lang="en-US" sz="1600" b="1" dirty="0">
                  <a:solidFill>
                    <a:schemeClr val="tx2"/>
                  </a:solidFill>
                </a:rPr>
                <a:t>Waiting at</a:t>
              </a:r>
              <a:r>
                <a:rPr lang="en-US" sz="1600" dirty="0"/>
                <a:t> </a:t>
              </a:r>
              <a:r>
                <a:rPr lang="en-US" sz="1600" b="1" dirty="0"/>
                <a:t>JFK</a:t>
              </a:r>
              <a:r>
                <a:rPr lang="en-US" sz="1600" dirty="0">
                  <a:solidFill>
                    <a:schemeClr val="accent2"/>
                  </a:solidFill>
                </a:rPr>
                <a:t> </a:t>
              </a:r>
              <a:r>
                <a:rPr lang="en-US" sz="1600" b="1" dirty="0">
                  <a:solidFill>
                    <a:schemeClr val="tx2"/>
                  </a:solidFill>
                </a:rPr>
                <a:t>for our </a:t>
              </a:r>
              <a:r>
                <a:rPr lang="en-US" sz="1600" b="1" dirty="0" smtClean="0">
                  <a:solidFill>
                    <a:schemeClr val="tx2"/>
                  </a:solidFill>
                </a:rPr>
                <a:t>ride</a:t>
              </a:r>
              <a:r>
                <a:rPr lang="en-US" sz="1600" dirty="0" smtClean="0"/>
                <a:t>…</a:t>
              </a:r>
              <a:endParaRPr lang="en-US" sz="1600" dirty="0"/>
            </a:p>
          </p:txBody>
        </p:sp>
        <p:sp>
          <p:nvSpPr>
            <p:cNvPr id="13" name="TextBox 12"/>
            <p:cNvSpPr txBox="1"/>
            <p:nvPr/>
          </p:nvSpPr>
          <p:spPr>
            <a:xfrm>
              <a:off x="457200" y="3429000"/>
              <a:ext cx="1143115" cy="338554"/>
            </a:xfrm>
            <a:prstGeom prst="rect">
              <a:avLst/>
            </a:prstGeom>
            <a:noFill/>
          </p:spPr>
          <p:txBody>
            <a:bodyPr wrap="none" rtlCol="0">
              <a:spAutoFit/>
            </a:bodyPr>
            <a:lstStyle/>
            <a:p>
              <a:r>
                <a:rPr lang="en-US" sz="1600" b="1" dirty="0">
                  <a:solidFill>
                    <a:schemeClr val="accent2"/>
                  </a:solidFill>
                </a:rPr>
                <a:t>When</a:t>
              </a:r>
              <a:r>
                <a:rPr lang="en-US" sz="1600" dirty="0"/>
                <a:t> </a:t>
              </a:r>
              <a:r>
                <a:rPr lang="en-US" sz="1600" b="1" dirty="0"/>
                <a:t>JFK</a:t>
              </a:r>
              <a:r>
                <a:rPr lang="en-US" sz="1600" dirty="0"/>
                <a:t> </a:t>
              </a:r>
              <a:r>
                <a:rPr lang="en-US" sz="1600" b="1" dirty="0">
                  <a:solidFill>
                    <a:schemeClr val="accent2"/>
                  </a:solidFill>
                </a:rPr>
                <a:t>threw first pitch </a:t>
              </a:r>
              <a:r>
                <a:rPr lang="en-US" sz="1600" dirty="0" smtClean="0"/>
                <a:t>on…</a:t>
              </a:r>
              <a:endParaRPr lang="en-US" sz="1600" dirty="0"/>
            </a:p>
          </p:txBody>
        </p:sp>
      </p:grpSp>
      <p:graphicFrame>
        <p:nvGraphicFramePr>
          <p:cNvPr id="14" name="Chart 13"/>
          <p:cNvGraphicFramePr/>
          <p:nvPr>
            <p:extLst>
              <p:ext uri="{D42A27DB-BD31-4B8C-83A1-F6EECF244321}">
                <p14:modId xmlns:p14="http://schemas.microsoft.com/office/powerpoint/2010/main" val="4153904787"/>
              </p:ext>
            </p:extLst>
          </p:nvPr>
        </p:nvGraphicFramePr>
        <p:xfrm>
          <a:off x="5036379" y="2608396"/>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969034"/>
            <a:ext cx="468398" cy="584775"/>
          </a:xfrm>
          <a:prstGeom prst="rect">
            <a:avLst/>
          </a:prstGeom>
          <a:noFill/>
        </p:spPr>
        <p:txBody>
          <a:bodyPr wrap="none" rtlCol="0">
            <a:spAutoFit/>
          </a:bodyPr>
          <a:lstStyle/>
          <a:p>
            <a:r>
              <a:rPr lang="en-US" sz="3200" dirty="0" smtClean="0"/>
              <a:t>…</a:t>
            </a:r>
            <a:endParaRPr lang="en-US" sz="3200" dirty="0"/>
          </a:p>
        </p:txBody>
      </p:sp>
      <p:grpSp>
        <p:nvGrpSpPr>
          <p:cNvPr id="87" name="Group 86"/>
          <p:cNvGrpSpPr/>
          <p:nvPr/>
        </p:nvGrpSpPr>
        <p:grpSpPr>
          <a:xfrm>
            <a:off x="2714948" y="2599492"/>
            <a:ext cx="2210512" cy="1828800"/>
            <a:chOff x="2714948" y="2362200"/>
            <a:chExt cx="2210512" cy="1828800"/>
          </a:xfrm>
        </p:grpSpPr>
        <p:grpSp>
          <p:nvGrpSpPr>
            <p:cNvPr id="86" name="Group 85"/>
            <p:cNvGrpSpPr/>
            <p:nvPr/>
          </p:nvGrpSpPr>
          <p:grpSpPr>
            <a:xfrm>
              <a:off x="2714948" y="2476500"/>
              <a:ext cx="2210512" cy="1714500"/>
              <a:chOff x="2714948" y="2476500"/>
              <a:chExt cx="2210512" cy="1714500"/>
            </a:xfrm>
          </p:grpSpPr>
          <p:grpSp>
            <p:nvGrpSpPr>
              <p:cNvPr id="42" name="Group 41"/>
              <p:cNvGrpSpPr/>
              <p:nvPr/>
            </p:nvGrpSpPr>
            <p:grpSpPr>
              <a:xfrm rot="16200000">
                <a:off x="3263661" y="1927787"/>
                <a:ext cx="1113085" cy="2210512"/>
                <a:chOff x="996842" y="1987992"/>
                <a:chExt cx="1113085" cy="3193619"/>
              </a:xfrm>
            </p:grpSpPr>
            <p:cxnSp>
              <p:nvCxnSpPr>
                <p:cNvPr id="27" name="Straight Arrow Connector 26"/>
                <p:cNvCxnSpPr>
                  <a:endCxn id="60" idx="6"/>
                </p:cNvCxnSpPr>
                <p:nvPr/>
              </p:nvCxnSpPr>
              <p:spPr>
                <a:xfrm rot="5400000" flipH="1">
                  <a:off x="840545" y="4527399"/>
                  <a:ext cx="840916" cy="46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7" idx="6"/>
                </p:cNvCxnSpPr>
                <p:nvPr/>
              </p:nvCxnSpPr>
              <p:spPr>
                <a:xfrm rot="5400000" flipH="1" flipV="1">
                  <a:off x="1381879" y="4453567"/>
                  <a:ext cx="840918" cy="615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9" idx="6"/>
                </p:cNvCxnSpPr>
                <p:nvPr/>
              </p:nvCxnSpPr>
              <p:spPr>
                <a:xfrm rot="5400000" flipH="1">
                  <a:off x="1020986" y="4707848"/>
                  <a:ext cx="840918" cy="1066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8" idx="6"/>
                </p:cNvCxnSpPr>
                <p:nvPr/>
              </p:nvCxnSpPr>
              <p:spPr>
                <a:xfrm rot="5400000" flipH="1" flipV="1">
                  <a:off x="1201426" y="4634011"/>
                  <a:ext cx="840919" cy="2542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2"/>
                </p:cNvCxnSpPr>
                <p:nvPr/>
              </p:nvCxnSpPr>
              <p:spPr>
                <a:xfrm rot="5400000" flipH="1">
                  <a:off x="1584318" y="3456627"/>
                  <a:ext cx="852531" cy="198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8" idx="2"/>
                </p:cNvCxnSpPr>
                <p:nvPr/>
              </p:nvCxnSpPr>
              <p:spPr>
                <a:xfrm rot="5400000" flipH="1">
                  <a:off x="718718" y="2951916"/>
                  <a:ext cx="1994243" cy="6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9" idx="2"/>
                </p:cNvCxnSpPr>
                <p:nvPr/>
              </p:nvCxnSpPr>
              <p:spPr>
                <a:xfrm rot="5400000" flipH="1" flipV="1">
                  <a:off x="543860" y="3093276"/>
                  <a:ext cx="1733247" cy="4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0" idx="2"/>
                </p:cNvCxnSpPr>
                <p:nvPr/>
              </p:nvCxnSpPr>
              <p:spPr>
                <a:xfrm rot="5400000" flipH="1">
                  <a:off x="436067" y="3391044"/>
                  <a:ext cx="1151966" cy="30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rot="5400000">
                <a:off x="4121613" y="3664413"/>
                <a:ext cx="468398" cy="584775"/>
              </a:xfrm>
              <a:prstGeom prst="rect">
                <a:avLst/>
              </a:prstGeom>
              <a:noFill/>
            </p:spPr>
            <p:txBody>
              <a:bodyPr wrap="none" rtlCol="0">
                <a:spAutoFit/>
              </a:bodyPr>
              <a:lstStyle/>
              <a:p>
                <a:r>
                  <a:rPr lang="en-US" sz="3200" dirty="0" smtClean="0"/>
                  <a:t>…</a:t>
                </a:r>
                <a:endParaRPr lang="en-US" sz="3200" dirty="0"/>
              </a:p>
            </p:txBody>
          </p:sp>
        </p:grpSp>
        <p:grpSp>
          <p:nvGrpSpPr>
            <p:cNvPr id="65" name="Group 64"/>
            <p:cNvGrpSpPr/>
            <p:nvPr/>
          </p:nvGrpSpPr>
          <p:grpSpPr>
            <a:xfrm>
              <a:off x="4095293" y="2362200"/>
              <a:ext cx="248107" cy="1311270"/>
              <a:chOff x="4095293" y="2574930"/>
              <a:chExt cx="248107" cy="1311270"/>
            </a:xfrm>
          </p:grpSpPr>
          <p:sp>
            <p:nvSpPr>
              <p:cNvPr id="57" name="Oval 56"/>
              <p:cNvSpPr/>
              <p:nvPr/>
            </p:nvSpPr>
            <p:spPr>
              <a:xfrm>
                <a:off x="4095293" y="257493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095293" y="293582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Oval 58"/>
              <p:cNvSpPr/>
              <p:nvPr/>
            </p:nvSpPr>
            <p:spPr>
              <a:xfrm>
                <a:off x="4095293" y="329671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095293" y="365760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35" name="TextBox 34"/>
          <p:cNvSpPr txBox="1"/>
          <p:nvPr/>
        </p:nvSpPr>
        <p:spPr>
          <a:xfrm>
            <a:off x="2057400" y="6400800"/>
            <a:ext cx="944682" cy="369332"/>
          </a:xfrm>
          <a:prstGeom prst="rect">
            <a:avLst/>
          </a:prstGeom>
          <a:noFill/>
        </p:spPr>
        <p:txBody>
          <a:bodyPr wrap="none" rtlCol="0">
            <a:spAutoFit/>
          </a:bodyPr>
          <a:lstStyle/>
          <a:p>
            <a:r>
              <a:rPr lang="en-US" dirty="0" smtClean="0"/>
              <a:t>PERSON</a:t>
            </a:r>
            <a:endParaRPr lang="en-US" dirty="0"/>
          </a:p>
        </p:txBody>
      </p:sp>
      <p:sp>
        <p:nvSpPr>
          <p:cNvPr id="61" name="TextBox 60"/>
          <p:cNvSpPr txBox="1"/>
          <p:nvPr/>
        </p:nvSpPr>
        <p:spPr>
          <a:xfrm>
            <a:off x="3932118" y="6400800"/>
            <a:ext cx="969946" cy="369332"/>
          </a:xfrm>
          <a:prstGeom prst="rect">
            <a:avLst/>
          </a:prstGeom>
          <a:noFill/>
        </p:spPr>
        <p:txBody>
          <a:bodyPr wrap="none" rtlCol="0">
            <a:spAutoFit/>
          </a:bodyPr>
          <a:lstStyle/>
          <a:p>
            <a:r>
              <a:rPr lang="en-US" dirty="0" smtClean="0"/>
              <a:t>FACILITY</a:t>
            </a:r>
            <a:endParaRPr lang="en-US" dirty="0"/>
          </a:p>
        </p:txBody>
      </p:sp>
      <p:sp>
        <p:nvSpPr>
          <p:cNvPr id="62" name="TextBox 61"/>
          <p:cNvSpPr txBox="1"/>
          <p:nvPr/>
        </p:nvSpPr>
        <p:spPr>
          <a:xfrm>
            <a:off x="5806836" y="6400800"/>
            <a:ext cx="1105303" cy="369332"/>
          </a:xfrm>
          <a:prstGeom prst="rect">
            <a:avLst/>
          </a:prstGeom>
          <a:noFill/>
        </p:spPr>
        <p:txBody>
          <a:bodyPr wrap="none" rtlCol="0">
            <a:spAutoFit/>
          </a:bodyPr>
          <a:lstStyle/>
          <a:p>
            <a:r>
              <a:rPr lang="en-US" dirty="0" smtClean="0"/>
              <a:t>PRODUCT</a:t>
            </a:r>
            <a:endParaRPr lang="en-US" dirty="0"/>
          </a:p>
        </p:txBody>
      </p:sp>
      <p:sp>
        <p:nvSpPr>
          <p:cNvPr id="63" name="Title 1"/>
          <p:cNvSpPr>
            <a:spLocks noGrp="1"/>
          </p:cNvSpPr>
          <p:nvPr>
            <p:ph type="title"/>
          </p:nvPr>
        </p:nvSpPr>
        <p:spPr>
          <a:xfrm>
            <a:off x="304800" y="274638"/>
            <a:ext cx="8610600" cy="1143000"/>
          </a:xfrm>
        </p:spPr>
        <p:txBody>
          <a:bodyPr>
            <a:normAutofit fontScale="90000"/>
          </a:bodyPr>
          <a:lstStyle/>
          <a:p>
            <a:r>
              <a:rPr lang="en-US" dirty="0"/>
              <a:t>Distant Supervision with </a:t>
            </a:r>
            <a:r>
              <a:rPr lang="en-US" dirty="0" smtClean="0"/>
              <a:t>Latent Variables</a:t>
            </a:r>
            <a:endParaRPr lang="en-US" dirty="0"/>
          </a:p>
        </p:txBody>
      </p:sp>
      <p:sp>
        <p:nvSpPr>
          <p:cNvPr id="64" name="TextBox 63"/>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6" name="TextBox 65"/>
          <p:cNvSpPr txBox="1"/>
          <p:nvPr/>
        </p:nvSpPr>
        <p:spPr>
          <a:xfrm>
            <a:off x="6174180" y="3598277"/>
            <a:ext cx="370614" cy="523220"/>
          </a:xfrm>
          <a:prstGeom prst="rect">
            <a:avLst/>
          </a:prstGeom>
          <a:noFill/>
        </p:spPr>
        <p:txBody>
          <a:bodyPr wrap="none" rtlCol="0">
            <a:spAutoFit/>
          </a:bodyPr>
          <a:lstStyle/>
          <a:p>
            <a:r>
              <a:rPr lang="en-US" sz="2800" dirty="0" smtClean="0">
                <a:solidFill>
                  <a:srgbClr val="FF0000"/>
                </a:solidFill>
              </a:rPr>
              <a:t>X</a:t>
            </a:r>
            <a:endParaRPr lang="en-US" dirty="0">
              <a:solidFill>
                <a:srgbClr val="FF0000"/>
              </a:solidFill>
            </a:endParaRPr>
          </a:p>
        </p:txBody>
      </p:sp>
      <p:grpSp>
        <p:nvGrpSpPr>
          <p:cNvPr id="73" name="Group 72"/>
          <p:cNvGrpSpPr/>
          <p:nvPr/>
        </p:nvGrpSpPr>
        <p:grpSpPr>
          <a:xfrm>
            <a:off x="1286255" y="1219200"/>
            <a:ext cx="4520581" cy="1802181"/>
            <a:chOff x="1286255" y="1219200"/>
            <a:chExt cx="4520581" cy="1802181"/>
          </a:xfrm>
        </p:grpSpPr>
        <p:pic>
          <p:nvPicPr>
            <p:cNvPr id="67" name="Picture 2" descr="http://img.freebase.com/api/trans/raw/m/04stkz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1219200"/>
              <a:ext cx="2381250" cy="514351"/>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a:stCxn id="67" idx="2"/>
            </p:cNvCxnSpPr>
            <p:nvPr/>
          </p:nvCxnSpPr>
          <p:spPr>
            <a:xfrm>
              <a:off x="3914775" y="1733551"/>
              <a:ext cx="1892061" cy="1287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 idx="3"/>
              <a:endCxn id="67" idx="2"/>
            </p:cNvCxnSpPr>
            <p:nvPr/>
          </p:nvCxnSpPr>
          <p:spPr>
            <a:xfrm flipV="1">
              <a:off x="1286255" y="1733551"/>
              <a:ext cx="2628520" cy="797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52194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Data/Inference</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Gather entities and words which co-occur</a:t>
            </a:r>
          </a:p>
          <a:p>
            <a:pPr lvl="1"/>
            <a:r>
              <a:rPr lang="en-US" dirty="0" smtClean="0"/>
              <a:t>Extract Entities from about 60M status messages</a:t>
            </a:r>
          </a:p>
          <a:p>
            <a:r>
              <a:rPr lang="en-US" dirty="0" smtClean="0"/>
              <a:t>Used a set of 10 types from Freebase</a:t>
            </a:r>
          </a:p>
          <a:p>
            <a:pPr lvl="1"/>
            <a:r>
              <a:rPr lang="en-US" dirty="0" smtClean="0"/>
              <a:t>Commonly occur in Tweets</a:t>
            </a:r>
          </a:p>
          <a:p>
            <a:pPr lvl="1"/>
            <a:r>
              <a:rPr lang="en-US" dirty="0" smtClean="0"/>
              <a:t>Good coverage in Freebase</a:t>
            </a:r>
          </a:p>
          <a:p>
            <a:r>
              <a:rPr lang="en-US" dirty="0" smtClean="0"/>
              <a:t>Inference: Collapsed Gibbs sampling:</a:t>
            </a:r>
          </a:p>
          <a:p>
            <a:pPr lvl="1"/>
            <a:r>
              <a:rPr lang="en-US" dirty="0" smtClean="0"/>
              <a:t>Constrain types using Freebase</a:t>
            </a:r>
            <a:endParaRPr lang="en-US" dirty="0"/>
          </a:p>
          <a:p>
            <a:pPr lvl="1"/>
            <a:r>
              <a:rPr lang="en-US" dirty="0" smtClean="0"/>
              <a:t>For entities not in Freebase, don’t constrain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530997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Type Lists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421" t="22478" r="20789" b="6545"/>
          <a:stretch/>
        </p:blipFill>
        <p:spPr>
          <a:xfrm>
            <a:off x="706643" y="762000"/>
            <a:ext cx="7781514" cy="4370471"/>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04079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Type Lists</a:t>
            </a:r>
            <a:endParaRPr lang="en-US" dirty="0"/>
          </a:p>
        </p:txBody>
      </p:sp>
      <p:sp>
        <p:nvSpPr>
          <p:cNvPr id="3" name="Content Placeholder 2"/>
          <p:cNvSpPr>
            <a:spLocks noGrp="1"/>
          </p:cNvSpPr>
          <p:nvPr>
            <p:ph idx="1"/>
          </p:nvPr>
        </p:nvSpPr>
        <p:spPr>
          <a:xfrm>
            <a:off x="482600" y="5380037"/>
            <a:ext cx="8229600" cy="1706563"/>
          </a:xfrm>
        </p:spPr>
        <p:txBody>
          <a:bodyPr/>
          <a:lstStyle/>
          <a:p>
            <a:r>
              <a:rPr lang="en-US" dirty="0" smtClean="0"/>
              <a:t>KKTNY = </a:t>
            </a:r>
            <a:r>
              <a:rPr lang="en-US" b="1" dirty="0" err="1"/>
              <a:t>Kourtney</a:t>
            </a:r>
            <a:r>
              <a:rPr lang="en-US" b="1" dirty="0"/>
              <a:t> and Kim Take New </a:t>
            </a:r>
            <a:r>
              <a:rPr lang="en-US" b="1" dirty="0" smtClean="0"/>
              <a:t>York</a:t>
            </a:r>
          </a:p>
          <a:p>
            <a:r>
              <a:rPr lang="en-US" dirty="0" smtClean="0"/>
              <a:t>RHOBH = </a:t>
            </a:r>
            <a:r>
              <a:rPr lang="en-US" b="1" dirty="0"/>
              <a:t>Real Housewives of Beverly Hills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421" t="22478" r="20789" b="6545"/>
          <a:stretch/>
        </p:blipFill>
        <p:spPr>
          <a:xfrm>
            <a:off x="706643" y="762000"/>
            <a:ext cx="7781514" cy="4370471"/>
          </a:xfrm>
          <a:prstGeom prst="rect">
            <a:avLst/>
          </a:prstGeom>
        </p:spPr>
      </p:pic>
      <p:sp>
        <p:nvSpPr>
          <p:cNvPr id="10" name="Rectangle 9"/>
          <p:cNvSpPr/>
          <p:nvPr/>
        </p:nvSpPr>
        <p:spPr>
          <a:xfrm>
            <a:off x="6781800" y="2133600"/>
            <a:ext cx="1600200" cy="53340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16187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Classification Results: 10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004800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sp>
        <p:nvSpPr>
          <p:cNvPr id="5" name="TextBox 4"/>
          <p:cNvSpPr txBox="1"/>
          <p:nvPr/>
        </p:nvSpPr>
        <p:spPr>
          <a:xfrm>
            <a:off x="5134155" y="6204466"/>
            <a:ext cx="2505494" cy="369332"/>
          </a:xfrm>
          <a:prstGeom prst="rect">
            <a:avLst/>
          </a:prstGeom>
          <a:noFill/>
        </p:spPr>
        <p:txBody>
          <a:bodyPr wrap="none" rtlCol="0">
            <a:spAutoFit/>
          </a:bodyPr>
          <a:lstStyle/>
          <a:p>
            <a:r>
              <a:rPr lang="en-US" dirty="0" smtClean="0"/>
              <a:t>[Collins and Singer 1999]</a:t>
            </a:r>
            <a:endParaRPr lang="en-US" dirty="0"/>
          </a:p>
        </p:txBody>
      </p:sp>
      <p:grpSp>
        <p:nvGrpSpPr>
          <p:cNvPr id="16" name="Group 15"/>
          <p:cNvGrpSpPr/>
          <p:nvPr/>
        </p:nvGrpSpPr>
        <p:grpSpPr>
          <a:xfrm>
            <a:off x="5287945" y="1905000"/>
            <a:ext cx="1920910" cy="1066800"/>
            <a:chOff x="5287945" y="1905000"/>
            <a:chExt cx="1920910" cy="1066800"/>
          </a:xfrm>
        </p:grpSpPr>
        <p:sp>
          <p:nvSpPr>
            <p:cNvPr id="6" name="TextBox 5"/>
            <p:cNvSpPr txBox="1"/>
            <p:nvPr/>
          </p:nvSpPr>
          <p:spPr>
            <a:xfrm>
              <a:off x="5287945" y="1905000"/>
              <a:ext cx="1920910" cy="369332"/>
            </a:xfrm>
            <a:prstGeom prst="rect">
              <a:avLst/>
            </a:prstGeom>
            <a:noFill/>
          </p:spPr>
          <p:txBody>
            <a:bodyPr wrap="none" rtlCol="0">
              <a:spAutoFit/>
            </a:bodyPr>
            <a:lstStyle/>
            <a:p>
              <a:r>
                <a:rPr lang="en-US" dirty="0" smtClean="0"/>
                <a:t>25% increase in F1</a:t>
              </a:r>
              <a:endParaRPr lang="en-US" dirty="0"/>
            </a:p>
          </p:txBody>
        </p:sp>
        <p:grpSp>
          <p:nvGrpSpPr>
            <p:cNvPr id="15" name="Group 14"/>
            <p:cNvGrpSpPr/>
            <p:nvPr/>
          </p:nvGrpSpPr>
          <p:grpSpPr>
            <a:xfrm>
              <a:off x="6172200" y="2438400"/>
              <a:ext cx="214702" cy="533400"/>
              <a:chOff x="6172200" y="2438400"/>
              <a:chExt cx="214702" cy="533400"/>
            </a:xfrm>
          </p:grpSpPr>
          <p:cxnSp>
            <p:nvCxnSpPr>
              <p:cNvPr id="8" name="Straight Connector 7"/>
              <p:cNvCxnSpPr/>
              <p:nvPr/>
            </p:nvCxnSpPr>
            <p:spPr>
              <a:xfrm flipH="1">
                <a:off x="6267450" y="2438400"/>
                <a:ext cx="9525" cy="533400"/>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177352" y="2438400"/>
                <a:ext cx="209550"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172200" y="2962275"/>
                <a:ext cx="209550" cy="0"/>
              </a:xfrm>
              <a:prstGeom prst="line">
                <a:avLst/>
              </a:prstGeom>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234554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LDA winning?</a:t>
            </a:r>
            <a:endParaRPr lang="en-US" dirty="0"/>
          </a:p>
        </p:txBody>
      </p:sp>
      <p:sp>
        <p:nvSpPr>
          <p:cNvPr id="3" name="Content Placeholder 2"/>
          <p:cNvSpPr>
            <a:spLocks noGrp="1"/>
          </p:cNvSpPr>
          <p:nvPr>
            <p:ph idx="1"/>
          </p:nvPr>
        </p:nvSpPr>
        <p:spPr/>
        <p:txBody>
          <a:bodyPr/>
          <a:lstStyle/>
          <a:p>
            <a:r>
              <a:rPr lang="en-US" dirty="0" smtClean="0"/>
              <a:t>Share type info. across mentions</a:t>
            </a:r>
          </a:p>
          <a:p>
            <a:pPr marL="457200" lvl="1" indent="0">
              <a:buNone/>
            </a:pPr>
            <a:r>
              <a:rPr lang="en-US" dirty="0" smtClean="0"/>
              <a:t>	</a:t>
            </a:r>
            <a:r>
              <a:rPr lang="en-US" i="1" dirty="0" smtClean="0"/>
              <a:t>“</a:t>
            </a:r>
            <a:r>
              <a:rPr lang="en-US" b="1" i="1" dirty="0" smtClean="0"/>
              <a:t>KKTNY</a:t>
            </a:r>
            <a:r>
              <a:rPr lang="en-US" i="1" dirty="0" smtClean="0"/>
              <a:t> in 45 min…”</a:t>
            </a:r>
          </a:p>
          <a:p>
            <a:pPr marL="457200" lvl="1" indent="0">
              <a:buNone/>
            </a:pPr>
            <a:r>
              <a:rPr lang="en-US" i="1" dirty="0"/>
              <a:t>	</a:t>
            </a:r>
            <a:r>
              <a:rPr lang="en-US" i="1" dirty="0" smtClean="0"/>
              <a:t>“Watching </a:t>
            </a:r>
            <a:r>
              <a:rPr lang="en-US" b="1" i="1" dirty="0" smtClean="0"/>
              <a:t>KKTNY</a:t>
            </a:r>
            <a:r>
              <a:rPr lang="en-US" i="1" dirty="0" smtClean="0"/>
              <a:t> tonight on TV”</a:t>
            </a:r>
          </a:p>
          <a:p>
            <a:r>
              <a:rPr lang="en-US" dirty="0" smtClean="0"/>
              <a:t>Explicitly models ambiguity</a:t>
            </a:r>
          </a:p>
          <a:p>
            <a:pPr lvl="1"/>
            <a:r>
              <a:rPr lang="en-US" dirty="0" smtClean="0"/>
              <a:t>Each “entity string” is modeled as (constrained) distribution over types</a:t>
            </a:r>
          </a:p>
          <a:p>
            <a:pPr lvl="1"/>
            <a:r>
              <a:rPr lang="en-US" dirty="0" smtClean="0"/>
              <a:t>Takes better advantage of ambiguous training data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grpSp>
        <p:nvGrpSpPr>
          <p:cNvPr id="7" name="Group 6"/>
          <p:cNvGrpSpPr/>
          <p:nvPr/>
        </p:nvGrpSpPr>
        <p:grpSpPr>
          <a:xfrm>
            <a:off x="7086600" y="1676400"/>
            <a:ext cx="1600200" cy="2057400"/>
            <a:chOff x="7086600" y="1676400"/>
            <a:chExt cx="1600200" cy="2057400"/>
          </a:xfrm>
        </p:grpSpPr>
        <p:sp>
          <p:nvSpPr>
            <p:cNvPr id="5" name="Rectangular Callout 4"/>
            <p:cNvSpPr/>
            <p:nvPr/>
          </p:nvSpPr>
          <p:spPr>
            <a:xfrm>
              <a:off x="7086600" y="1676400"/>
              <a:ext cx="1600200" cy="914400"/>
            </a:xfrm>
            <a:prstGeom prst="wedgeRectCallout">
              <a:avLst>
                <a:gd name="adj1" fmla="val -212500"/>
                <a:gd name="adj2" fmla="val 333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Ambiguous</a:t>
              </a:r>
              <a:endParaRPr lang="en-US" dirty="0"/>
            </a:p>
          </p:txBody>
        </p:sp>
        <p:sp>
          <p:nvSpPr>
            <p:cNvPr id="6" name="Rectangular Callout 5"/>
            <p:cNvSpPr/>
            <p:nvPr/>
          </p:nvSpPr>
          <p:spPr>
            <a:xfrm>
              <a:off x="7086600" y="2819400"/>
              <a:ext cx="1600200" cy="914400"/>
            </a:xfrm>
            <a:prstGeom prst="wedgeRectCallout">
              <a:avLst>
                <a:gd name="adj1" fmla="val -100596"/>
                <a:gd name="adj2" fmla="val -343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TV Show</a:t>
              </a:r>
              <a:endParaRPr lang="en-US" dirty="0"/>
            </a:p>
          </p:txBody>
        </p:sp>
      </p:grpSp>
    </p:spTree>
    <p:extLst>
      <p:ext uri="{BB962C8B-B14F-4D97-AF65-F5344CB8AC3E}">
        <p14:creationId xmlns:p14="http://schemas.microsoft.com/office/powerpoint/2010/main" val="77856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Distant Supervision:</a:t>
            </a:r>
            <a:br>
              <a:rPr lang="en-US" dirty="0" smtClean="0"/>
            </a:br>
            <a:r>
              <a:rPr lang="en-US" dirty="0" smtClean="0"/>
              <a:t>A Natural Question</a:t>
            </a:r>
            <a:endParaRPr lang="en-US" dirty="0"/>
          </a:p>
        </p:txBody>
      </p:sp>
      <p:sp>
        <p:nvSpPr>
          <p:cNvPr id="3" name="Content Placeholder 2"/>
          <p:cNvSpPr>
            <a:spLocks noGrp="1"/>
          </p:cNvSpPr>
          <p:nvPr>
            <p:ph idx="1"/>
          </p:nvPr>
        </p:nvSpPr>
        <p:spPr/>
        <p:txBody>
          <a:bodyPr>
            <a:normAutofit lnSpcReduction="10000"/>
          </a:bodyPr>
          <a:lstStyle/>
          <a:p>
            <a:r>
              <a:rPr lang="en-US" dirty="0" smtClean="0"/>
              <a:t>What about </a:t>
            </a:r>
            <a:r>
              <a:rPr lang="en-US" b="1" dirty="0" smtClean="0"/>
              <a:t>missing data</a:t>
            </a:r>
            <a:r>
              <a:rPr lang="en-US" dirty="0" smtClean="0"/>
              <a:t>?</a:t>
            </a:r>
          </a:p>
          <a:p>
            <a:r>
              <a:rPr lang="en-US" dirty="0" smtClean="0"/>
              <a:t>Leads to </a:t>
            </a:r>
            <a:r>
              <a:rPr lang="en-US" b="1" dirty="0" smtClean="0"/>
              <a:t>errors</a:t>
            </a:r>
            <a:r>
              <a:rPr lang="en-US" dirty="0" smtClean="0"/>
              <a:t> in the training data</a:t>
            </a:r>
          </a:p>
          <a:p>
            <a:r>
              <a:rPr lang="en-US" dirty="0" smtClean="0"/>
              <a:t>General problem:</a:t>
            </a:r>
          </a:p>
          <a:p>
            <a:pPr lvl="1"/>
            <a:r>
              <a:rPr lang="en-US" dirty="0" smtClean="0"/>
              <a:t>Affects both NER and Binary relations</a:t>
            </a:r>
          </a:p>
          <a:p>
            <a:r>
              <a:rPr lang="en-US" dirty="0" smtClean="0"/>
              <a:t>Binary Relations →</a:t>
            </a:r>
          </a:p>
          <a:p>
            <a:pPr lvl="1"/>
            <a:r>
              <a:rPr lang="en-US" dirty="0" smtClean="0"/>
              <a:t>Lots of overlapping / highly correlated features</a:t>
            </a:r>
          </a:p>
          <a:p>
            <a:pPr lvl="2"/>
            <a:r>
              <a:rPr lang="en-US" dirty="0" smtClean="0"/>
              <a:t>E.g. dependency paths, word sequences, etc…</a:t>
            </a:r>
          </a:p>
          <a:p>
            <a:pPr lvl="1"/>
            <a:r>
              <a:rPr lang="en-US" dirty="0" smtClean="0"/>
              <a:t>Conditional Models are better</a:t>
            </a:r>
          </a:p>
          <a:p>
            <a:pPr lvl="2"/>
            <a:r>
              <a:rPr lang="en-US" dirty="0" smtClean="0"/>
              <a:t>Don’t make bad </a:t>
            </a:r>
            <a:r>
              <a:rPr lang="en-US" smtClean="0"/>
              <a:t>independence assumptions</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9603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lowchart: Multidocument 26"/>
          <p:cNvSpPr/>
          <p:nvPr/>
        </p:nvSpPr>
        <p:spPr>
          <a:xfrm>
            <a:off x="3886200" y="1676400"/>
            <a:ext cx="5181600" cy="43434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Missing </a:t>
            </a:r>
            <a:r>
              <a:rPr lang="en-US" dirty="0" smtClean="0"/>
              <a:t>Data in Distant </a:t>
            </a:r>
            <a:r>
              <a:rPr lang="en-US" dirty="0"/>
              <a:t>Supervision</a:t>
            </a:r>
          </a:p>
        </p:txBody>
      </p:sp>
      <p:sp>
        <p:nvSpPr>
          <p:cNvPr id="4" name="TextBox 3"/>
          <p:cNvSpPr txBox="1"/>
          <p:nvPr/>
        </p:nvSpPr>
        <p:spPr>
          <a:xfrm>
            <a:off x="5261832" y="1066800"/>
            <a:ext cx="2355901" cy="369332"/>
          </a:xfrm>
          <a:prstGeom prst="rect">
            <a:avLst/>
          </a:prstGeom>
          <a:noFill/>
        </p:spPr>
        <p:txBody>
          <a:bodyPr wrap="none" rtlCol="0">
            <a:spAutoFit/>
          </a:bodyPr>
          <a:lstStyle/>
          <a:p>
            <a:r>
              <a:rPr lang="en-US" dirty="0" smtClean="0"/>
              <a:t>e.g. [</a:t>
            </a:r>
            <a:r>
              <a:rPr lang="en-US" dirty="0" err="1" smtClean="0"/>
              <a:t>Mintz</a:t>
            </a:r>
            <a:r>
              <a:rPr lang="en-US" dirty="0" smtClean="0"/>
              <a:t> et. al. 2009]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62482703"/>
              </p:ext>
            </p:extLst>
          </p:nvPr>
        </p:nvGraphicFramePr>
        <p:xfrm>
          <a:off x="533400" y="2743200"/>
          <a:ext cx="3124200" cy="2194560"/>
        </p:xfrm>
        <a:graphic>
          <a:graphicData uri="http://schemas.openxmlformats.org/drawingml/2006/table">
            <a:tbl>
              <a:tblPr firstRow="1" bandRow="1">
                <a:tableStyleId>{5C22544A-7EE6-4342-B048-85BDC9FD1C3A}</a:tableStyleId>
              </a:tblPr>
              <a:tblGrid>
                <a:gridCol w="1562100"/>
                <a:gridCol w="1562100"/>
              </a:tblGrid>
              <a:tr h="355600">
                <a:tc>
                  <a:txBody>
                    <a:bodyPr/>
                    <a:lstStyle/>
                    <a:p>
                      <a:r>
                        <a:rPr lang="en-US" dirty="0" smtClean="0"/>
                        <a:t>Person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Birth Location</a:t>
                      </a:r>
                    </a:p>
                  </a:txBody>
                  <a:tcPr/>
                </a:tc>
              </a:tr>
              <a:tr h="355600">
                <a:tc>
                  <a:txBody>
                    <a:bodyPr/>
                    <a:lstStyle/>
                    <a:p>
                      <a:r>
                        <a:rPr lang="en-US" b="1" dirty="0" smtClean="0"/>
                        <a:t>Barack Obama</a:t>
                      </a:r>
                      <a:endParaRPr lang="en-US" b="1" dirty="0"/>
                    </a:p>
                  </a:txBody>
                  <a:tcPr/>
                </a:tc>
                <a:tc>
                  <a:txBody>
                    <a:bodyPr/>
                    <a:lstStyle/>
                    <a:p>
                      <a:r>
                        <a:rPr lang="en-US" b="1" dirty="0" smtClean="0"/>
                        <a:t>Honolulu</a:t>
                      </a:r>
                      <a:endParaRPr lang="en-US" b="1" dirty="0"/>
                    </a:p>
                  </a:txBody>
                  <a:tcPr/>
                </a:tc>
              </a:tr>
              <a:tr h="355600">
                <a:tc>
                  <a:txBody>
                    <a:bodyPr/>
                    <a:lstStyle/>
                    <a:p>
                      <a:r>
                        <a:rPr lang="en-US" dirty="0" smtClean="0"/>
                        <a:t>Mitt Romney</a:t>
                      </a:r>
                      <a:endParaRPr lang="en-US" dirty="0"/>
                    </a:p>
                  </a:txBody>
                  <a:tcPr/>
                </a:tc>
                <a:tc>
                  <a:txBody>
                    <a:bodyPr/>
                    <a:lstStyle/>
                    <a:p>
                      <a:r>
                        <a:rPr lang="en-US" sz="1800" b="0" i="0" kern="1200" dirty="0" smtClean="0">
                          <a:solidFill>
                            <a:schemeClr val="dk1"/>
                          </a:solidFill>
                          <a:effectLst/>
                          <a:latin typeface="+mn-lt"/>
                          <a:ea typeface="+mn-ea"/>
                          <a:cs typeface="+mn-cs"/>
                        </a:rPr>
                        <a:t>Detroit</a:t>
                      </a:r>
                      <a:endParaRPr lang="en-US" dirty="0"/>
                    </a:p>
                  </a:txBody>
                  <a:tcPr/>
                </a:tc>
              </a:tr>
              <a:tr h="355600">
                <a:tc>
                  <a:txBody>
                    <a:bodyPr/>
                    <a:lstStyle/>
                    <a:p>
                      <a:r>
                        <a:rPr lang="en-US" dirty="0" smtClean="0"/>
                        <a:t>Albert Einstein</a:t>
                      </a:r>
                      <a:endParaRPr lang="en-US" dirty="0"/>
                    </a:p>
                  </a:txBody>
                  <a:tcPr/>
                </a:tc>
                <a:tc>
                  <a:txBody>
                    <a:bodyPr/>
                    <a:lstStyle/>
                    <a:p>
                      <a:r>
                        <a:rPr lang="en-US" dirty="0" smtClean="0"/>
                        <a:t>Ulm</a:t>
                      </a:r>
                      <a:endParaRPr lang="en-US" dirty="0"/>
                    </a:p>
                  </a:txBody>
                  <a:tcPr/>
                </a:tc>
              </a:tr>
              <a:tr h="355600">
                <a:tc>
                  <a:txBody>
                    <a:bodyPr/>
                    <a:lstStyle/>
                    <a:p>
                      <a:r>
                        <a:rPr lang="en-US" dirty="0" smtClean="0"/>
                        <a:t>Nikola Tesla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Smiljan</a:t>
                      </a:r>
                      <a:endParaRPr lang="en-US" sz="1800" b="0" i="0" kern="1200" dirty="0" smtClean="0">
                        <a:solidFill>
                          <a:schemeClr val="dk1"/>
                        </a:solidFill>
                        <a:effectLst/>
                        <a:latin typeface="+mn-lt"/>
                        <a:ea typeface="+mn-ea"/>
                        <a:cs typeface="+mn-cs"/>
                      </a:endParaRPr>
                    </a:p>
                  </a:txBody>
                  <a:tcPr/>
                </a:tc>
              </a:tr>
              <a:tr h="355600">
                <a:tc>
                  <a:txBody>
                    <a:bodyPr/>
                    <a:lstStyle/>
                    <a:p>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a:t>
                      </a:r>
                    </a:p>
                  </a:txBody>
                  <a:tcPr/>
                </a:tc>
              </a:tr>
            </a:tbl>
          </a:graphicData>
        </a:graphic>
      </p:graphicFrame>
      <p:sp>
        <p:nvSpPr>
          <p:cNvPr id="8" name="TextBox 7"/>
          <p:cNvSpPr txBox="1"/>
          <p:nvPr/>
        </p:nvSpPr>
        <p:spPr>
          <a:xfrm>
            <a:off x="4114800" y="2848987"/>
            <a:ext cx="3505200" cy="923330"/>
          </a:xfrm>
          <a:prstGeom prst="rect">
            <a:avLst/>
          </a:prstGeom>
          <a:noFill/>
        </p:spPr>
        <p:txBody>
          <a:bodyPr wrap="square" rtlCol="0">
            <a:spAutoFit/>
          </a:bodyPr>
          <a:lstStyle/>
          <a:p>
            <a:r>
              <a:rPr lang="en-US" dirty="0" smtClean="0"/>
              <a:t>“</a:t>
            </a:r>
            <a:r>
              <a:rPr lang="en-US" b="1" dirty="0"/>
              <a:t>Barack Obama</a:t>
            </a:r>
            <a:r>
              <a:rPr lang="en-US" dirty="0"/>
              <a:t> was born on August 4, 1961 at </a:t>
            </a:r>
            <a:r>
              <a:rPr lang="en-US" dirty="0" smtClean="0"/>
              <a:t>… in </a:t>
            </a:r>
            <a:r>
              <a:rPr lang="en-US" dirty="0"/>
              <a:t>the city of </a:t>
            </a:r>
            <a:r>
              <a:rPr lang="en-US" b="1" dirty="0"/>
              <a:t>Honolulu</a:t>
            </a:r>
            <a:r>
              <a:rPr lang="en-US" dirty="0"/>
              <a:t> </a:t>
            </a:r>
            <a:r>
              <a:rPr lang="en-US" dirty="0" smtClean="0"/>
              <a:t>...”</a:t>
            </a:r>
            <a:endParaRPr lang="en-US" dirty="0"/>
          </a:p>
        </p:txBody>
      </p:sp>
      <p:cxnSp>
        <p:nvCxnSpPr>
          <p:cNvPr id="10" name="Straight Arrow Connector 9"/>
          <p:cNvCxnSpPr>
            <a:stCxn id="8" idx="1"/>
          </p:cNvCxnSpPr>
          <p:nvPr/>
        </p:nvCxnSpPr>
        <p:spPr>
          <a:xfrm flipH="1">
            <a:off x="3200400" y="3310652"/>
            <a:ext cx="91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http://img.freebase.com/api/trans/raw/m/04stkz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69797" y="3760994"/>
            <a:ext cx="3907403" cy="646331"/>
          </a:xfrm>
          <a:prstGeom prst="rect">
            <a:avLst/>
          </a:prstGeom>
          <a:noFill/>
        </p:spPr>
        <p:txBody>
          <a:bodyPr wrap="square" rtlCol="0">
            <a:spAutoFit/>
          </a:bodyPr>
          <a:lstStyle/>
          <a:p>
            <a:r>
              <a:rPr lang="en-US" b="1" dirty="0" smtClean="0"/>
              <a:t>“</a:t>
            </a:r>
            <a:r>
              <a:rPr lang="en-US" dirty="0" smtClean="0"/>
              <a:t>Birth</a:t>
            </a:r>
            <a:r>
              <a:rPr lang="en-US" dirty="0"/>
              <a:t> notices for </a:t>
            </a:r>
            <a:r>
              <a:rPr lang="en-US" b="1" dirty="0"/>
              <a:t>Barack </a:t>
            </a:r>
            <a:r>
              <a:rPr lang="en-US" b="1" dirty="0" smtClean="0"/>
              <a:t>Obama</a:t>
            </a:r>
            <a:r>
              <a:rPr lang="en-US" dirty="0"/>
              <a:t> were published in </a:t>
            </a:r>
            <a:r>
              <a:rPr lang="en-US" dirty="0" smtClean="0"/>
              <a:t>the</a:t>
            </a:r>
            <a:r>
              <a:rPr lang="en-US" dirty="0"/>
              <a:t> </a:t>
            </a:r>
            <a:r>
              <a:rPr lang="en-US" b="1" dirty="0"/>
              <a:t>Honolulu</a:t>
            </a:r>
            <a:r>
              <a:rPr lang="en-US" dirty="0"/>
              <a:t> </a:t>
            </a:r>
            <a:r>
              <a:rPr lang="en-US" dirty="0" smtClean="0"/>
              <a:t>Advertiser…”</a:t>
            </a:r>
            <a:endParaRPr lang="en-US" dirty="0"/>
          </a:p>
        </p:txBody>
      </p:sp>
      <p:cxnSp>
        <p:nvCxnSpPr>
          <p:cNvPr id="15" name="Straight Arrow Connector 14"/>
          <p:cNvCxnSpPr>
            <a:stCxn id="14" idx="1"/>
          </p:cNvCxnSpPr>
          <p:nvPr/>
        </p:nvCxnSpPr>
        <p:spPr>
          <a:xfrm flipH="1" flipV="1">
            <a:off x="3200401" y="3310652"/>
            <a:ext cx="969396" cy="773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9797" y="4486263"/>
            <a:ext cx="3907403" cy="646331"/>
          </a:xfrm>
          <a:prstGeom prst="rect">
            <a:avLst/>
          </a:prstGeom>
          <a:noFill/>
        </p:spPr>
        <p:txBody>
          <a:bodyPr wrap="square" rtlCol="0">
            <a:spAutoFit/>
          </a:bodyPr>
          <a:lstStyle/>
          <a:p>
            <a:r>
              <a:rPr lang="en-US" b="1" dirty="0" smtClean="0"/>
              <a:t>“Born</a:t>
            </a:r>
            <a:r>
              <a:rPr lang="en-US" dirty="0"/>
              <a:t> in </a:t>
            </a:r>
            <a:r>
              <a:rPr lang="en-US" b="1" dirty="0"/>
              <a:t>Honolulu</a:t>
            </a:r>
            <a:r>
              <a:rPr lang="en-US" dirty="0"/>
              <a:t>, </a:t>
            </a:r>
            <a:r>
              <a:rPr lang="en-US" b="1" dirty="0"/>
              <a:t>Barack Obama</a:t>
            </a:r>
            <a:r>
              <a:rPr lang="en-US" dirty="0"/>
              <a:t> went on to </a:t>
            </a:r>
            <a:r>
              <a:rPr lang="en-US" dirty="0" smtClean="0"/>
              <a:t>become</a:t>
            </a:r>
            <a:r>
              <a:rPr lang="en-US" b="1" dirty="0" smtClean="0"/>
              <a:t>…”</a:t>
            </a:r>
            <a:endParaRPr lang="en-US" dirty="0"/>
          </a:p>
        </p:txBody>
      </p:sp>
      <p:cxnSp>
        <p:nvCxnSpPr>
          <p:cNvPr id="22" name="Straight Arrow Connector 21"/>
          <p:cNvCxnSpPr>
            <a:stCxn id="18" idx="1"/>
          </p:cNvCxnSpPr>
          <p:nvPr/>
        </p:nvCxnSpPr>
        <p:spPr>
          <a:xfrm flipH="1" flipV="1">
            <a:off x="3200400" y="3310652"/>
            <a:ext cx="969397" cy="149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5400000">
            <a:off x="5683844" y="5084424"/>
            <a:ext cx="433132" cy="523220"/>
          </a:xfrm>
          <a:prstGeom prst="rect">
            <a:avLst/>
          </a:prstGeom>
          <a:noFill/>
        </p:spPr>
        <p:txBody>
          <a:bodyPr wrap="none" rtlCol="0">
            <a:spAutoFit/>
          </a:bodyPr>
          <a:lstStyle/>
          <a:p>
            <a:r>
              <a:rPr lang="en-US" sz="2800" dirty="0" smtClean="0"/>
              <a:t>…</a:t>
            </a:r>
            <a:endParaRPr lang="en-US" sz="2800" dirty="0"/>
          </a:p>
        </p:txBody>
      </p:sp>
      <p:sp>
        <p:nvSpPr>
          <p:cNvPr id="32" name="TextBox 31"/>
          <p:cNvSpPr txBox="1"/>
          <p:nvPr/>
        </p:nvSpPr>
        <p:spPr>
          <a:xfrm>
            <a:off x="3886200" y="2438400"/>
            <a:ext cx="2704330" cy="369332"/>
          </a:xfrm>
          <a:prstGeom prst="rect">
            <a:avLst/>
          </a:prstGeom>
          <a:noFill/>
        </p:spPr>
        <p:txBody>
          <a:bodyPr wrap="none" rtlCol="0">
            <a:spAutoFit/>
          </a:bodyPr>
          <a:lstStyle/>
          <a:p>
            <a:r>
              <a:rPr lang="en-US" b="1" dirty="0" smtClean="0">
                <a:solidFill>
                  <a:schemeClr val="accent1"/>
                </a:solidFill>
              </a:rPr>
              <a:t>(Barack Obama, Honolulu)</a:t>
            </a:r>
            <a:endParaRPr lang="en-US" b="1" dirty="0">
              <a:solidFill>
                <a:schemeClr val="accent1"/>
              </a:solidFill>
            </a:endParaRPr>
          </a:p>
        </p:txBody>
      </p:sp>
      <p:sp>
        <p:nvSpPr>
          <p:cNvPr id="33" name="TextBox 32"/>
          <p:cNvSpPr txBox="1"/>
          <p:nvPr/>
        </p:nvSpPr>
        <p:spPr>
          <a:xfrm>
            <a:off x="4297196" y="2057400"/>
            <a:ext cx="2356735" cy="369332"/>
          </a:xfrm>
          <a:prstGeom prst="rect">
            <a:avLst/>
          </a:prstGeom>
          <a:noFill/>
        </p:spPr>
        <p:txBody>
          <a:bodyPr wrap="none" rtlCol="0">
            <a:spAutoFit/>
          </a:bodyPr>
          <a:lstStyle/>
          <a:p>
            <a:r>
              <a:rPr lang="en-US" b="1" dirty="0" smtClean="0">
                <a:solidFill>
                  <a:schemeClr val="accent1"/>
                </a:solidFill>
              </a:rPr>
              <a:t>(Mitt Romney, Detroit)</a:t>
            </a:r>
            <a:endParaRPr lang="en-US" b="1" dirty="0">
              <a:solidFill>
                <a:schemeClr val="accent1"/>
              </a:solidFill>
            </a:endParaRPr>
          </a:p>
        </p:txBody>
      </p:sp>
      <p:sp>
        <p:nvSpPr>
          <p:cNvPr id="34" name="TextBox 33"/>
          <p:cNvSpPr txBox="1"/>
          <p:nvPr/>
        </p:nvSpPr>
        <p:spPr>
          <a:xfrm>
            <a:off x="4696664" y="1676400"/>
            <a:ext cx="2237536" cy="369332"/>
          </a:xfrm>
          <a:prstGeom prst="rect">
            <a:avLst/>
          </a:prstGeom>
          <a:noFill/>
        </p:spPr>
        <p:txBody>
          <a:bodyPr wrap="none" rtlCol="0">
            <a:spAutoFit/>
          </a:bodyPr>
          <a:lstStyle/>
          <a:p>
            <a:r>
              <a:rPr lang="en-US" b="1" dirty="0" smtClean="0">
                <a:solidFill>
                  <a:schemeClr val="accent1"/>
                </a:solidFill>
              </a:rPr>
              <a:t>(Albert Einstein, Ulm)</a:t>
            </a:r>
            <a:endParaRPr lang="en-US" b="1" dirty="0">
              <a:solidFill>
                <a:schemeClr val="accent1"/>
              </a:solidFill>
            </a:endParaRPr>
          </a:p>
        </p:txBody>
      </p:sp>
      <p:grpSp>
        <p:nvGrpSpPr>
          <p:cNvPr id="17" name="Group 16"/>
          <p:cNvGrpSpPr/>
          <p:nvPr/>
        </p:nvGrpSpPr>
        <p:grpSpPr>
          <a:xfrm>
            <a:off x="7891433" y="1676400"/>
            <a:ext cx="1176367" cy="1175458"/>
            <a:chOff x="7805921" y="1672279"/>
            <a:chExt cx="1176367" cy="1175458"/>
          </a:xfrm>
        </p:grpSpPr>
        <p:sp>
          <p:nvSpPr>
            <p:cNvPr id="20" name="Plus 19"/>
            <p:cNvSpPr/>
            <p:nvPr/>
          </p:nvSpPr>
          <p:spPr>
            <a:xfrm>
              <a:off x="8134714" y="2009345"/>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Plus 20"/>
            <p:cNvSpPr/>
            <p:nvPr/>
          </p:nvSpPr>
          <p:spPr>
            <a:xfrm>
              <a:off x="8522821" y="1672279"/>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Plus 22"/>
            <p:cNvSpPr/>
            <p:nvPr/>
          </p:nvSpPr>
          <p:spPr>
            <a:xfrm>
              <a:off x="7805921" y="2390537"/>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grpSp>
        <p:nvGrpSpPr>
          <p:cNvPr id="24" name="Group 23"/>
          <p:cNvGrpSpPr/>
          <p:nvPr/>
        </p:nvGrpSpPr>
        <p:grpSpPr>
          <a:xfrm>
            <a:off x="533400" y="3154248"/>
            <a:ext cx="2975998" cy="312808"/>
            <a:chOff x="381000" y="3200400"/>
            <a:chExt cx="2971800" cy="228600"/>
          </a:xfrm>
        </p:grpSpPr>
        <p:cxnSp>
          <p:nvCxnSpPr>
            <p:cNvPr id="26" name="Straight Connector 25"/>
            <p:cNvCxnSpPr/>
            <p:nvPr/>
          </p:nvCxnSpPr>
          <p:spPr>
            <a:xfrm>
              <a:off x="381000" y="3200400"/>
              <a:ext cx="2971800" cy="2286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81000" y="3200400"/>
              <a:ext cx="2971800" cy="2286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930666" y="1676400"/>
            <a:ext cx="1161272" cy="1198391"/>
            <a:chOff x="7887682" y="1740932"/>
            <a:chExt cx="1161272" cy="1198391"/>
          </a:xfrm>
        </p:grpSpPr>
        <p:sp>
          <p:nvSpPr>
            <p:cNvPr id="31" name="Minus 30"/>
            <p:cNvSpPr/>
            <p:nvPr/>
          </p:nvSpPr>
          <p:spPr>
            <a:xfrm>
              <a:off x="7887682" y="2409971"/>
              <a:ext cx="381000" cy="529352"/>
            </a:xfrm>
            <a:prstGeom prst="mathMinus">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Plus 34"/>
            <p:cNvSpPr/>
            <p:nvPr/>
          </p:nvSpPr>
          <p:spPr>
            <a:xfrm>
              <a:off x="8177241" y="2121932"/>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Plus 35"/>
            <p:cNvSpPr/>
            <p:nvPr/>
          </p:nvSpPr>
          <p:spPr>
            <a:xfrm>
              <a:off x="8589487" y="1740932"/>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279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876" y="1600200"/>
            <a:ext cx="8266924" cy="2876550"/>
          </a:xfrm>
        </p:spPr>
        <p:txBody>
          <a:bodyPr>
            <a:normAutofit/>
          </a:bodyPr>
          <a:lstStyle/>
          <a:p>
            <a:r>
              <a:rPr lang="en-US" b="1" dirty="0" smtClean="0"/>
              <a:t>Current Events: </a:t>
            </a:r>
            <a:r>
              <a:rPr lang="en-US" dirty="0" smtClean="0"/>
              <a:t>good application area for IE</a:t>
            </a:r>
          </a:p>
          <a:p>
            <a:pPr lvl="1"/>
            <a:r>
              <a:rPr lang="en-US" dirty="0" smtClean="0"/>
              <a:t>Historical Information -&gt; Difficult to compete</a:t>
            </a:r>
          </a:p>
          <a:p>
            <a:endParaRPr lang="en-US" dirty="0" smtClean="0"/>
          </a:p>
          <a:p>
            <a:r>
              <a:rPr lang="en-US" dirty="0" smtClean="0"/>
              <a:t>Challenge for NLP </a:t>
            </a:r>
            <a:r>
              <a:rPr lang="en-US" dirty="0" err="1" smtClean="0"/>
              <a:t>Applictions</a:t>
            </a:r>
            <a:r>
              <a:rPr lang="en-US" dirty="0" smtClean="0"/>
              <a:t>:</a:t>
            </a:r>
          </a:p>
          <a:p>
            <a:pPr lvl="1"/>
            <a:r>
              <a:rPr lang="en-US" dirty="0" smtClean="0"/>
              <a:t>News is already well organized…</a:t>
            </a:r>
          </a:p>
        </p:txBody>
      </p:sp>
      <p:pic>
        <p:nvPicPr>
          <p:cNvPr id="3076" name="Picture 4" descr="https://encrypted-tbn2.google.com/images?q=tbn:ANd9GcQ5sto3UeyaudCfg7yOoV-YqfSbOI6WGu6NqezYSHzwpXW6ve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476750"/>
            <a:ext cx="20288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encrypted-tbn2.google.com/images?q=tbn:ANd9GcQwK5PyutaiyzJcKWll0LfXn-A3zq13rkCgZCxJlfMYTIBeHp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48768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296025" y="6356350"/>
            <a:ext cx="2133600" cy="365125"/>
          </a:xfrm>
        </p:spPr>
        <p:txBody>
          <a:bodyPr/>
          <a:lstStyle/>
          <a:p>
            <a:fld id="{B6F15528-21DE-4FAA-801E-634DDDAF4B2B}" type="slidenum">
              <a:rPr lang="en-US" smtClean="0"/>
              <a:pPr/>
              <a:t>4</a:t>
            </a:fld>
            <a:endParaRPr lang="en-US"/>
          </a:p>
        </p:txBody>
      </p:sp>
      <p:sp>
        <p:nvSpPr>
          <p:cNvPr id="6" name="Title 5"/>
          <p:cNvSpPr>
            <a:spLocks noGrp="1"/>
          </p:cNvSpPr>
          <p:nvPr>
            <p:ph type="title"/>
          </p:nvPr>
        </p:nvSpPr>
        <p:spPr/>
        <p:txBody>
          <a:bodyPr>
            <a:normAutofit fontScale="90000"/>
          </a:bodyPr>
          <a:lstStyle/>
          <a:p>
            <a:r>
              <a:rPr lang="en-US" dirty="0"/>
              <a:t>Background: </a:t>
            </a:r>
            <a:br>
              <a:rPr lang="en-US" dirty="0"/>
            </a:br>
            <a:r>
              <a:rPr lang="en-US" dirty="0"/>
              <a:t>Event Extraction from Newswire</a:t>
            </a:r>
          </a:p>
        </p:txBody>
      </p:sp>
      <p:pic>
        <p:nvPicPr>
          <p:cNvPr id="13" name="Picture 12" descr="https://encrypted-tbn2.google.com/images?q=tbn:ANd9GcQM09iDz76FVNpp3nu0AnNRiC7VysG37f8LDmY5TJoj2F8Ar9O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4834588"/>
            <a:ext cx="1538463" cy="186274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362200" y="2758210"/>
            <a:ext cx="3671712" cy="518390"/>
            <a:chOff x="1233663" y="3879500"/>
            <a:chExt cx="3671712" cy="518390"/>
          </a:xfrm>
        </p:grpSpPr>
        <p:pic>
          <p:nvPicPr>
            <p:cNvPr id="11" name="Picture 2" descr="https://encrypted-tbn3.gstatic.com/images?q=tbn:ANd9GcRiFEh8HR3CrmdjkPcfZz8jn4nGLsbnzZedKbqOVVDhmT5hLlQBPg"/>
            <p:cNvPicPr>
              <a:picLocks noChangeAspect="1" noChangeArrowheads="1"/>
            </p:cNvPicPr>
            <p:nvPr/>
          </p:nvPicPr>
          <p:blipFill rotWithShape="1">
            <a:blip r:embed="rId6">
              <a:extLst>
                <a:ext uri="{28A0092B-C50C-407E-A947-70E740481C1C}">
                  <a14:useLocalDpi xmlns:a14="http://schemas.microsoft.com/office/drawing/2010/main" val="0"/>
                </a:ext>
              </a:extLst>
            </a:blip>
            <a:srcRect l="12667" t="-3101"/>
            <a:stretch/>
          </p:blipFill>
          <p:spPr bwMode="auto">
            <a:xfrm>
              <a:off x="3241675" y="3879500"/>
              <a:ext cx="1663700" cy="422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encrypted-tbn0.gstatic.com/images?q=tbn:ANd9GcSH9vCAH7VW1Z1uEWQP8tt0nkAlLvfypG9_YxkhxBJ8Q0W6gFjP"/>
            <p:cNvPicPr>
              <a:picLocks noChangeAspect="1" noChangeArrowheads="1"/>
            </p:cNvPicPr>
            <p:nvPr/>
          </p:nvPicPr>
          <p:blipFill rotWithShape="1">
            <a:blip r:embed="rId7">
              <a:extLst>
                <a:ext uri="{28A0092B-C50C-407E-A947-70E740481C1C}">
                  <a14:useLocalDpi xmlns:a14="http://schemas.microsoft.com/office/drawing/2010/main" val="0"/>
                </a:ext>
              </a:extLst>
            </a:blip>
            <a:srcRect t="78144"/>
            <a:stretch/>
          </p:blipFill>
          <p:spPr bwMode="auto">
            <a:xfrm>
              <a:off x="1233663" y="3879500"/>
              <a:ext cx="1933575" cy="5183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8243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Distant Supervision (Binary Relations)</a:t>
            </a:r>
            <a:endParaRPr lang="en-US" dirty="0">
              <a:solidFill>
                <a:schemeClr val="accent1"/>
              </a:solidFill>
            </a:endParaRPr>
          </a:p>
        </p:txBody>
      </p:sp>
      <p:grpSp>
        <p:nvGrpSpPr>
          <p:cNvPr id="21" name="Group 20"/>
          <p:cNvGrpSpPr/>
          <p:nvPr/>
        </p:nvGrpSpPr>
        <p:grpSpPr>
          <a:xfrm>
            <a:off x="3352800" y="2659049"/>
            <a:ext cx="3048000" cy="533400"/>
            <a:chOff x="3352800" y="2659049"/>
            <a:chExt cx="3048000" cy="533400"/>
          </a:xfrm>
        </p:grpSpPr>
        <mc:AlternateContent xmlns:mc="http://schemas.openxmlformats.org/markup-compatibility/2006" xmlns:a14="http://schemas.microsoft.com/office/drawing/2010/main">
          <mc:Choice Requires="a14">
            <p:sp>
              <p:nvSpPr>
                <p:cNvPr id="4" name="Oval 3"/>
                <p:cNvSpPr/>
                <p:nvPr/>
              </p:nvSpPr>
              <p:spPr>
                <a:xfrm>
                  <a:off x="33528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3352800" y="26590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40386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4038600" y="26590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7244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724400" y="26590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5410200" y="2659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8674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867400" y="2659049"/>
                  <a:ext cx="533400" cy="533400"/>
                </a:xfrm>
                <a:prstGeom prst="ellipse">
                  <a:avLst/>
                </a:prstGeom>
                <a:blipFill rotWithShape="1">
                  <a:blip r:embed="rId6"/>
                  <a:stretch>
                    <a:fillRect/>
                  </a:stretch>
                </a:blipFill>
              </p:spPr>
              <p:txBody>
                <a:bodyPr/>
                <a:lstStyle/>
                <a:p>
                  <a:r>
                    <a:rPr lang="en-US">
                      <a:noFill/>
                    </a:rPr>
                    <a:t> </a:t>
                  </a:r>
                </a:p>
              </p:txBody>
            </p:sp>
          </mc:Fallback>
        </mc:AlternateContent>
      </p:grpSp>
      <p:grpSp>
        <p:nvGrpSpPr>
          <p:cNvPr id="19" name="Group 18"/>
          <p:cNvGrpSpPr/>
          <p:nvPr/>
        </p:nvGrpSpPr>
        <p:grpSpPr>
          <a:xfrm>
            <a:off x="3352800" y="3192449"/>
            <a:ext cx="3048000" cy="914400"/>
            <a:chOff x="3352800" y="3192449"/>
            <a:chExt cx="3048000" cy="914400"/>
          </a:xfrm>
        </p:grpSpPr>
        <mc:AlternateContent xmlns:mc="http://schemas.openxmlformats.org/markup-compatibility/2006" xmlns:a14="http://schemas.microsoft.com/office/drawing/2010/main">
          <mc:Choice Requires="a14">
            <p:sp>
              <p:nvSpPr>
                <p:cNvPr id="9" name="Oval 8"/>
                <p:cNvSpPr/>
                <p:nvPr/>
              </p:nvSpPr>
              <p:spPr>
                <a:xfrm>
                  <a:off x="33528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3352800" y="35734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40386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4038600" y="35734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7244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724400" y="35734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5410200" y="35734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8674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867400" y="35734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5" name="Straight Connector 14"/>
            <p:cNvCxnSpPr>
              <a:stCxn id="4" idx="4"/>
              <a:endCxn id="9" idx="0"/>
            </p:cNvCxnSpPr>
            <p:nvPr/>
          </p:nvCxnSpPr>
          <p:spPr>
            <a:xfrm>
              <a:off x="36195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5" idx="4"/>
              <a:endCxn id="10" idx="0"/>
            </p:cNvCxnSpPr>
            <p:nvPr/>
          </p:nvCxnSpPr>
          <p:spPr>
            <a:xfrm>
              <a:off x="43053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a:stCxn id="6" idx="4"/>
              <a:endCxn id="11" idx="0"/>
            </p:cNvCxnSpPr>
            <p:nvPr/>
          </p:nvCxnSpPr>
          <p:spPr>
            <a:xfrm>
              <a:off x="49911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8" idx="4"/>
              <a:endCxn id="13" idx="0"/>
            </p:cNvCxnSpPr>
            <p:nvPr/>
          </p:nvCxnSpPr>
          <p:spPr>
            <a:xfrm>
              <a:off x="6134100" y="3192449"/>
              <a:ext cx="0" cy="381000"/>
            </a:xfrm>
            <a:prstGeom prst="line">
              <a:avLst/>
            </a:prstGeom>
          </p:spPr>
          <p:style>
            <a:lnRef idx="3">
              <a:schemeClr val="dk1"/>
            </a:lnRef>
            <a:fillRef idx="0">
              <a:schemeClr val="dk1"/>
            </a:fillRef>
            <a:effectRef idx="2">
              <a:schemeClr val="dk1"/>
            </a:effectRef>
            <a:fontRef idx="minor">
              <a:schemeClr val="tx1"/>
            </a:fontRef>
          </p:style>
        </p:cxnSp>
      </p:grpSp>
      <p:grpSp>
        <p:nvGrpSpPr>
          <p:cNvPr id="24" name="Group 23"/>
          <p:cNvGrpSpPr/>
          <p:nvPr/>
        </p:nvGrpSpPr>
        <p:grpSpPr>
          <a:xfrm>
            <a:off x="3581400" y="4560073"/>
            <a:ext cx="2590800" cy="545327"/>
            <a:chOff x="3581400" y="4560073"/>
            <a:chExt cx="2590800" cy="545327"/>
          </a:xfrm>
        </p:grpSpPr>
        <mc:AlternateContent xmlns:mc="http://schemas.openxmlformats.org/markup-compatibility/2006" xmlns:a14="http://schemas.microsoft.com/office/drawing/2010/main">
          <mc:Choice Requires="a14">
            <p:sp>
              <p:nvSpPr>
                <p:cNvPr id="26" name="Oval 25"/>
                <p:cNvSpPr/>
                <p:nvPr/>
              </p:nvSpPr>
              <p:spPr>
                <a:xfrm>
                  <a:off x="3581400" y="4564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26" name="Oval 25"/>
                <p:cNvSpPr>
                  <a:spLocks noRot="1" noChangeAspect="1" noMove="1" noResize="1" noEditPoints="1" noAdjustHandles="1" noChangeArrowheads="1" noChangeShapeType="1" noTextEdit="1"/>
                </p:cNvSpPr>
                <p:nvPr/>
              </p:nvSpPr>
              <p:spPr>
                <a:xfrm>
                  <a:off x="3581400" y="45640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419600" y="4560073"/>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27" name="Oval 26"/>
                <p:cNvSpPr>
                  <a:spLocks noRot="1" noChangeAspect="1" noMove="1" noResize="1" noEditPoints="1" noAdjustHandles="1" noChangeArrowheads="1" noChangeShapeType="1" noTextEdit="1"/>
                </p:cNvSpPr>
                <p:nvPr/>
              </p:nvSpPr>
              <p:spPr>
                <a:xfrm>
                  <a:off x="4419600" y="45600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p:cNvSpPr/>
                <p:nvPr/>
              </p:nvSpPr>
              <p:spPr>
                <a:xfrm>
                  <a:off x="5638800" y="45720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30" name="Oval 29"/>
                <p:cNvSpPr>
                  <a:spLocks noRot="1" noChangeAspect="1" noMove="1" noResize="1" noEditPoints="1" noAdjustHandles="1" noChangeArrowheads="1" noChangeShapeType="1" noTextEdit="1"/>
                </p:cNvSpPr>
                <p:nvPr/>
              </p:nvSpPr>
              <p:spPr>
                <a:xfrm>
                  <a:off x="5638800" y="45720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31" name="TextBox 30"/>
            <p:cNvSpPr txBox="1"/>
            <p:nvPr/>
          </p:nvSpPr>
          <p:spPr>
            <a:xfrm>
              <a:off x="5143036" y="4572000"/>
              <a:ext cx="343364" cy="369332"/>
            </a:xfrm>
            <a:prstGeom prst="rect">
              <a:avLst/>
            </a:prstGeom>
            <a:noFill/>
          </p:spPr>
          <p:txBody>
            <a:bodyPr wrap="none" rtlCol="0">
              <a:spAutoFit/>
            </a:bodyPr>
            <a:lstStyle/>
            <a:p>
              <a:r>
                <a:rPr lang="en-US" dirty="0" smtClean="0"/>
                <a:t>…</a:t>
              </a:r>
              <a:endParaRPr lang="en-US" dirty="0"/>
            </a:p>
          </p:txBody>
        </p:sp>
      </p:grpSp>
      <p:grpSp>
        <p:nvGrpSpPr>
          <p:cNvPr id="25" name="Group 24"/>
          <p:cNvGrpSpPr/>
          <p:nvPr/>
        </p:nvGrpSpPr>
        <p:grpSpPr>
          <a:xfrm>
            <a:off x="3619500" y="4106849"/>
            <a:ext cx="2514600" cy="465151"/>
            <a:chOff x="3619500" y="4106849"/>
            <a:chExt cx="2514600" cy="465151"/>
          </a:xfrm>
        </p:grpSpPr>
        <p:cxnSp>
          <p:nvCxnSpPr>
            <p:cNvPr id="41" name="Straight Connector 40"/>
            <p:cNvCxnSpPr>
              <a:stCxn id="10" idx="4"/>
              <a:endCxn id="26" idx="0"/>
            </p:cNvCxnSpPr>
            <p:nvPr/>
          </p:nvCxnSpPr>
          <p:spPr>
            <a:xfrm flipH="1">
              <a:off x="3848100" y="41068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10" idx="4"/>
              <a:endCxn id="27" idx="0"/>
            </p:cNvCxnSpPr>
            <p:nvPr/>
          </p:nvCxnSpPr>
          <p:spPr>
            <a:xfrm>
              <a:off x="4305300" y="4106849"/>
              <a:ext cx="381000" cy="453224"/>
            </a:xfrm>
            <a:prstGeom prst="line">
              <a:avLst/>
            </a:prstGeom>
          </p:spPr>
          <p:style>
            <a:lnRef idx="3">
              <a:schemeClr val="dk1"/>
            </a:lnRef>
            <a:fillRef idx="0">
              <a:schemeClr val="dk1"/>
            </a:fillRef>
            <a:effectRef idx="2">
              <a:schemeClr val="dk1"/>
            </a:effectRef>
            <a:fontRef idx="minor">
              <a:schemeClr val="tx1"/>
            </a:fontRef>
          </p:style>
        </p:cxnSp>
        <p:grpSp>
          <p:nvGrpSpPr>
            <p:cNvPr id="22" name="Group 21"/>
            <p:cNvGrpSpPr/>
            <p:nvPr/>
          </p:nvGrpSpPr>
          <p:grpSpPr>
            <a:xfrm>
              <a:off x="3619500" y="4106849"/>
              <a:ext cx="2514600" cy="465151"/>
              <a:chOff x="3619500" y="4106849"/>
              <a:chExt cx="2514600" cy="465151"/>
            </a:xfrm>
          </p:grpSpPr>
          <p:cxnSp>
            <p:nvCxnSpPr>
              <p:cNvPr id="32" name="Straight Connector 31"/>
              <p:cNvCxnSpPr>
                <a:stCxn id="9" idx="4"/>
                <a:endCxn id="26" idx="0"/>
              </p:cNvCxnSpPr>
              <p:nvPr/>
            </p:nvCxnSpPr>
            <p:spPr>
              <a:xfrm>
                <a:off x="3619500" y="41068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a:stCxn id="9" idx="4"/>
                <a:endCxn id="27" idx="0"/>
              </p:cNvCxnSpPr>
              <p:nvPr/>
            </p:nvCxnSpPr>
            <p:spPr>
              <a:xfrm>
                <a:off x="3619500" y="41068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9" idx="4"/>
                <a:endCxn id="30" idx="0"/>
              </p:cNvCxnSpPr>
              <p:nvPr/>
            </p:nvCxnSpPr>
            <p:spPr>
              <a:xfrm>
                <a:off x="3619500" y="41068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stCxn id="10" idx="4"/>
                <a:endCxn id="30" idx="0"/>
              </p:cNvCxnSpPr>
              <p:nvPr/>
            </p:nvCxnSpPr>
            <p:spPr>
              <a:xfrm>
                <a:off x="4305300" y="41068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11" idx="4"/>
                <a:endCxn id="27" idx="0"/>
              </p:cNvCxnSpPr>
              <p:nvPr/>
            </p:nvCxnSpPr>
            <p:spPr>
              <a:xfrm flipH="1">
                <a:off x="4686300" y="41068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a:stCxn id="11" idx="4"/>
                <a:endCxn id="30" idx="0"/>
              </p:cNvCxnSpPr>
              <p:nvPr/>
            </p:nvCxnSpPr>
            <p:spPr>
              <a:xfrm>
                <a:off x="4991100" y="41068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a:stCxn id="13" idx="4"/>
                <a:endCxn id="26" idx="0"/>
              </p:cNvCxnSpPr>
              <p:nvPr/>
            </p:nvCxnSpPr>
            <p:spPr>
              <a:xfrm flipH="1">
                <a:off x="3848100" y="41068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13" idx="4"/>
                <a:endCxn id="27" idx="0"/>
              </p:cNvCxnSpPr>
              <p:nvPr/>
            </p:nvCxnSpPr>
            <p:spPr>
              <a:xfrm flipH="1">
                <a:off x="4686300" y="4106849"/>
                <a:ext cx="1447800" cy="453224"/>
              </a:xfrm>
              <a:prstGeom prst="line">
                <a:avLst/>
              </a:prstGeom>
            </p:spPr>
            <p:style>
              <a:lnRef idx="3">
                <a:schemeClr val="dk1"/>
              </a:lnRef>
              <a:fillRef idx="0">
                <a:schemeClr val="dk1"/>
              </a:fillRef>
              <a:effectRef idx="2">
                <a:schemeClr val="dk1"/>
              </a:effectRef>
              <a:fontRef idx="minor">
                <a:schemeClr val="tx1"/>
              </a:fontRef>
            </p:style>
          </p:cxnSp>
        </p:grpSp>
        <p:cxnSp>
          <p:nvCxnSpPr>
            <p:cNvPr id="62" name="Straight Connector 61"/>
            <p:cNvCxnSpPr>
              <a:stCxn id="13" idx="4"/>
              <a:endCxn id="30" idx="0"/>
            </p:cNvCxnSpPr>
            <p:nvPr/>
          </p:nvCxnSpPr>
          <p:spPr>
            <a:xfrm flipH="1">
              <a:off x="5905500" y="4106849"/>
              <a:ext cx="228600" cy="465151"/>
            </a:xfrm>
            <a:prstGeom prst="line">
              <a:avLst/>
            </a:prstGeom>
          </p:spPr>
          <p:style>
            <a:lnRef idx="3">
              <a:schemeClr val="dk1"/>
            </a:lnRef>
            <a:fillRef idx="0">
              <a:schemeClr val="dk1"/>
            </a:fillRef>
            <a:effectRef idx="2">
              <a:schemeClr val="dk1"/>
            </a:effectRef>
            <a:fontRef idx="minor">
              <a:schemeClr val="tx1"/>
            </a:fontRef>
          </p:style>
        </p:cxnSp>
      </p:grpSp>
      <p:sp>
        <p:nvSpPr>
          <p:cNvPr id="65" name="Right Arrow 64"/>
          <p:cNvSpPr/>
          <p:nvPr/>
        </p:nvSpPr>
        <p:spPr>
          <a:xfrm>
            <a:off x="533400" y="3028381"/>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Local Extractors</a:t>
            </a:r>
            <a:endParaRPr lang="en-US" dirty="0"/>
          </a:p>
        </p:txBody>
      </p:sp>
      <p:sp>
        <p:nvSpPr>
          <p:cNvPr id="66" name="Right Arrow 65"/>
          <p:cNvSpPr/>
          <p:nvPr/>
        </p:nvSpPr>
        <p:spPr>
          <a:xfrm>
            <a:off x="533400" y="4018851"/>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Deterministic OR</a:t>
            </a:r>
            <a:endParaRPr lang="en-US" dirty="0"/>
          </a:p>
        </p:txBody>
      </p:sp>
      <p:sp>
        <p:nvSpPr>
          <p:cNvPr id="67" name="TextBox 66"/>
          <p:cNvSpPr txBox="1"/>
          <p:nvPr/>
        </p:nvSpPr>
        <p:spPr>
          <a:xfrm>
            <a:off x="2534776" y="1853625"/>
            <a:ext cx="4670446" cy="584775"/>
          </a:xfrm>
          <a:prstGeom prst="rect">
            <a:avLst/>
          </a:prstGeom>
          <a:noFill/>
        </p:spPr>
        <p:txBody>
          <a:bodyPr wrap="none" rtlCol="0">
            <a:spAutoFit/>
          </a:bodyPr>
          <a:lstStyle/>
          <a:p>
            <a:r>
              <a:rPr lang="en-US" sz="3200" b="1" dirty="0" smtClean="0"/>
              <a:t>(</a:t>
            </a:r>
            <a:r>
              <a:rPr lang="en-US" sz="3200" b="1" dirty="0"/>
              <a:t>Barack Obama, </a:t>
            </a:r>
            <a:r>
              <a:rPr lang="en-US" sz="3200" b="1" dirty="0" smtClean="0"/>
              <a:t>Honolulu)</a:t>
            </a:r>
            <a:endParaRPr lang="en-US" sz="3200" b="1"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
        <p:nvSpPr>
          <p:cNvPr id="14" name="TextBox 13"/>
          <p:cNvSpPr txBox="1"/>
          <p:nvPr/>
        </p:nvSpPr>
        <p:spPr>
          <a:xfrm>
            <a:off x="5334000" y="1066800"/>
            <a:ext cx="2366097" cy="369332"/>
          </a:xfrm>
          <a:prstGeom prst="rect">
            <a:avLst/>
          </a:prstGeom>
          <a:noFill/>
        </p:spPr>
        <p:txBody>
          <a:bodyPr wrap="none" rtlCol="0">
            <a:spAutoFit/>
          </a:bodyPr>
          <a:lstStyle/>
          <a:p>
            <a:r>
              <a:rPr lang="en-US" dirty="0" smtClean="0"/>
              <a:t>[Hoffmann et. al. 2011]</a:t>
            </a:r>
            <a:endParaRPr lang="en-US" dirty="0"/>
          </a:p>
        </p:txBody>
      </p:sp>
      <p:sp>
        <p:nvSpPr>
          <p:cNvPr id="37" name="Right Arrow 36"/>
          <p:cNvSpPr/>
          <p:nvPr/>
        </p:nvSpPr>
        <p:spPr>
          <a:xfrm flipH="1">
            <a:off x="6781800" y="2611138"/>
            <a:ext cx="16764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Sentences</a:t>
            </a:r>
            <a:endParaRPr lang="en-US" dirty="0"/>
          </a:p>
        </p:txBody>
      </p:sp>
      <p:grpSp>
        <p:nvGrpSpPr>
          <p:cNvPr id="18" name="Group 17"/>
          <p:cNvGrpSpPr/>
          <p:nvPr/>
        </p:nvGrpSpPr>
        <p:grpSpPr>
          <a:xfrm>
            <a:off x="5715000" y="4524090"/>
            <a:ext cx="3317255" cy="1026842"/>
            <a:chOff x="5630231" y="4524090"/>
            <a:chExt cx="3317255" cy="1026842"/>
          </a:xfrm>
        </p:grpSpPr>
        <p:sp>
          <p:nvSpPr>
            <p:cNvPr id="39" name="Right Arrow 38"/>
            <p:cNvSpPr/>
            <p:nvPr/>
          </p:nvSpPr>
          <p:spPr>
            <a:xfrm flipH="1">
              <a:off x="6248400" y="4524090"/>
              <a:ext cx="24384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Aggregate Relations</a:t>
              </a:r>
              <a:endParaRPr lang="en-US" dirty="0"/>
            </a:p>
          </p:txBody>
        </p:sp>
        <p:sp>
          <p:nvSpPr>
            <p:cNvPr id="17" name="TextBox 16"/>
            <p:cNvSpPr txBox="1"/>
            <p:nvPr/>
          </p:nvSpPr>
          <p:spPr>
            <a:xfrm>
              <a:off x="5630231" y="5181600"/>
              <a:ext cx="3317255" cy="369332"/>
            </a:xfrm>
            <a:prstGeom prst="rect">
              <a:avLst/>
            </a:prstGeom>
            <a:noFill/>
          </p:spPr>
          <p:txBody>
            <a:bodyPr wrap="none" rtlCol="0">
              <a:spAutoFit/>
            </a:bodyPr>
            <a:lstStyle/>
            <a:p>
              <a:r>
                <a:rPr lang="en-US" dirty="0" smtClean="0"/>
                <a:t>(</a:t>
              </a:r>
              <a:r>
                <a:rPr lang="en-US" b="1" dirty="0"/>
                <a:t>B</a:t>
              </a:r>
              <a:r>
                <a:rPr lang="en-US" b="1" dirty="0" smtClean="0"/>
                <a:t>orn-In</a:t>
              </a:r>
              <a:r>
                <a:rPr lang="en-US" dirty="0" smtClean="0"/>
                <a:t>, </a:t>
              </a:r>
              <a:r>
                <a:rPr lang="en-US" b="1" dirty="0" smtClean="0"/>
                <a:t>Lived-In</a:t>
              </a:r>
              <a:r>
                <a:rPr lang="en-US" dirty="0" smtClean="0"/>
                <a:t>, children, etc…)</a:t>
              </a:r>
              <a:endParaRPr lang="en-US" dirty="0"/>
            </a:p>
          </p:txBody>
        </p:sp>
      </p:grpSp>
      <mc:AlternateContent xmlns:mc="http://schemas.openxmlformats.org/markup-compatibility/2006" xmlns:a14="http://schemas.microsoft.com/office/drawing/2010/main">
        <mc:Choice Requires="a14">
          <p:sp>
            <p:nvSpPr>
              <p:cNvPr id="42" name="TextBox 41"/>
              <p:cNvSpPr txBox="1"/>
              <p:nvPr/>
            </p:nvSpPr>
            <p:spPr>
              <a:xfrm>
                <a:off x="47151" y="3551919"/>
                <a:ext cx="32655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𝑧</m:t>
                              </m:r>
                            </m:e>
                            <m:sub>
                              <m:r>
                                <a:rPr lang="en-US" b="0" i="1" smtClean="0">
                                  <a:latin typeface="Cambria Math"/>
                                </a:rPr>
                                <m:t>𝑖</m:t>
                              </m:r>
                            </m:sub>
                          </m:sSub>
                          <m:r>
                            <a:rPr lang="en-US" b="0" i="1" smtClean="0">
                              <a:latin typeface="Cambria Math"/>
                            </a:rPr>
                            <m:t>=</m:t>
                          </m:r>
                          <m:r>
                            <a:rPr lang="en-US" b="0" i="1" smtClean="0">
                              <a:latin typeface="Cambria Math"/>
                            </a:rPr>
                            <m:t>𝑟</m:t>
                          </m:r>
                        </m:e>
                        <m:e>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e>
                      </m:d>
                      <m:r>
                        <a:rPr lang="en-US" b="0" i="1" smtClean="0">
                          <a:latin typeface="Cambria Math"/>
                        </a:rPr>
                        <m:t>∝</m:t>
                      </m:r>
                      <m:r>
                        <m:rPr>
                          <m:sty m:val="p"/>
                        </m:rPr>
                        <a:rPr lang="en-US" b="0" i="0" smtClean="0">
                          <a:latin typeface="Cambria Math"/>
                        </a:rPr>
                        <m:t>exp</m:t>
                      </m:r>
                      <m:r>
                        <a:rPr lang="en-US" b="0" i="1" smtClean="0">
                          <a:latin typeface="Cambria Math"/>
                        </a:rPr>
                        <m:t>⁡(</m:t>
                      </m:r>
                      <m:r>
                        <a:rPr lang="en-US" b="0" i="1" smtClean="0">
                          <a:latin typeface="Cambria Math"/>
                        </a:rPr>
                        <m:t>𝜃</m:t>
                      </m:r>
                      <m:r>
                        <a:rPr lang="en-US" b="0" i="1" smtClean="0">
                          <a:latin typeface="Cambria Math"/>
                        </a:rPr>
                        <m:t>⋅</m:t>
                      </m:r>
                      <m:r>
                        <a:rPr lang="en-US" b="0" i="1" smtClean="0">
                          <a:latin typeface="Cambria Math"/>
                        </a:rPr>
                        <m:t>𝑓</m:t>
                      </m:r>
                      <m:d>
                        <m:dPr>
                          <m:ctrlPr>
                            <a:rPr lang="en-US" b="0" i="1" smtClean="0">
                              <a:latin typeface="Cambria Math"/>
                            </a:rPr>
                          </m:ctrlPr>
                        </m:dPr>
                        <m:e>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r>
                            <a:rPr lang="en-US" b="0" i="1" smtClean="0">
                              <a:latin typeface="Cambria Math"/>
                            </a:rPr>
                            <m:t>,</m:t>
                          </m:r>
                          <m:r>
                            <a:rPr lang="en-US" b="0" i="1" smtClean="0">
                              <a:latin typeface="Cambria Math"/>
                            </a:rPr>
                            <m:t>𝑟</m:t>
                          </m:r>
                        </m:e>
                      </m:d>
                      <m:r>
                        <a:rPr lang="en-US" b="0" i="1" smtClean="0">
                          <a:latin typeface="Cambria Math"/>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7151" y="3551919"/>
                <a:ext cx="3265573" cy="369332"/>
              </a:xfrm>
              <a:prstGeom prst="rect">
                <a:avLst/>
              </a:prstGeom>
              <a:blipFill rotWithShape="1">
                <a:blip r:embed="rId14"/>
                <a:stretch>
                  <a:fillRect b="-13333"/>
                </a:stretch>
              </a:blipFill>
            </p:spPr>
            <p:txBody>
              <a:bodyPr/>
              <a:lstStyle/>
              <a:p>
                <a:r>
                  <a:rPr lang="en-US">
                    <a:noFill/>
                  </a:rPr>
                  <a:t> </a:t>
                </a:r>
              </a:p>
            </p:txBody>
          </p:sp>
        </mc:Fallback>
      </mc:AlternateContent>
      <p:sp>
        <p:nvSpPr>
          <p:cNvPr id="43" name="Right Arrow 42"/>
          <p:cNvSpPr/>
          <p:nvPr/>
        </p:nvSpPr>
        <p:spPr>
          <a:xfrm flipH="1">
            <a:off x="6748940" y="3525539"/>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Relation mentions</a:t>
            </a:r>
            <a:endParaRPr lang="en-US" dirty="0"/>
          </a:p>
        </p:txBody>
      </p:sp>
      <p:sp>
        <p:nvSpPr>
          <p:cNvPr id="49" name="Right Arrow 48"/>
          <p:cNvSpPr/>
          <p:nvPr/>
        </p:nvSpPr>
        <p:spPr>
          <a:xfrm rot="16200000">
            <a:off x="4487109" y="5300662"/>
            <a:ext cx="866775"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nvGrpSpPr>
          <p:cNvPr id="51" name="Group 50"/>
          <p:cNvGrpSpPr/>
          <p:nvPr/>
        </p:nvGrpSpPr>
        <p:grpSpPr>
          <a:xfrm>
            <a:off x="403102" y="5257800"/>
            <a:ext cx="2949698" cy="923330"/>
            <a:chOff x="631702" y="1062849"/>
            <a:chExt cx="2949698" cy="923330"/>
          </a:xfrm>
        </p:grpSpPr>
        <mc:AlternateContent xmlns:mc="http://schemas.openxmlformats.org/markup-compatibility/2006" xmlns:a14="http://schemas.microsoft.com/office/drawing/2010/main">
          <mc:Choice Requires="a14">
            <p:sp>
              <p:nvSpPr>
                <p:cNvPr id="52" name="TextBox 51"/>
                <p:cNvSpPr txBox="1"/>
                <p:nvPr/>
              </p:nvSpPr>
              <p:spPr>
                <a:xfrm>
                  <a:off x="1840859" y="1143000"/>
                  <a:ext cx="1740541" cy="76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a:rPr>
                            </m:ctrlPr>
                          </m:naryPr>
                          <m:sub>
                            <m:r>
                              <a:rPr lang="en-US" b="0" i="1" smtClean="0">
                                <a:latin typeface="Cambria Math"/>
                              </a:rPr>
                              <m:t>𝑧</m:t>
                            </m:r>
                          </m:sub>
                          <m:sup/>
                          <m:e>
                            <m:r>
                              <a:rPr lang="en-US" i="1">
                                <a:latin typeface="Cambria Math"/>
                              </a:rPr>
                              <m:t>𝑃</m:t>
                            </m:r>
                            <m:r>
                              <a:rPr lang="en-US" i="1">
                                <a:latin typeface="Cambria Math"/>
                              </a:rPr>
                              <m:t>(</m:t>
                            </m:r>
                            <m:r>
                              <a:rPr lang="en-US" i="1">
                                <a:latin typeface="Cambria Math"/>
                              </a:rPr>
                              <m:t>𝑧</m:t>
                            </m:r>
                            <m:r>
                              <a:rPr lang="en-US" i="1">
                                <a:latin typeface="Cambria Math"/>
                              </a:rPr>
                              <m:t>,</m:t>
                            </m:r>
                            <m:r>
                              <a:rPr lang="en-US" i="1">
                                <a:latin typeface="Cambria Math"/>
                              </a:rPr>
                              <m:t>𝑑</m:t>
                            </m:r>
                            <m:r>
                              <a:rPr lang="en-US" i="1">
                                <a:latin typeface="Cambria Math"/>
                              </a:rPr>
                              <m:t>|</m:t>
                            </m:r>
                            <m:r>
                              <a:rPr lang="en-US" i="1">
                                <a:latin typeface="Cambria Math"/>
                              </a:rPr>
                              <m:t>𝑠</m:t>
                            </m:r>
                            <m:r>
                              <a:rPr lang="en-US" i="1">
                                <a:latin typeface="Cambria Math"/>
                              </a:rPr>
                              <m:t>;</m:t>
                            </m:r>
                            <m:r>
                              <a:rPr lang="en-US" i="1">
                                <a:latin typeface="Cambria Math"/>
                              </a:rPr>
                              <m:t>𝜃</m:t>
                            </m:r>
                            <m:r>
                              <a:rPr lang="en-US" i="1">
                                <a:latin typeface="Cambria Math"/>
                              </a:rPr>
                              <m:t>)</m:t>
                            </m:r>
                            <m:r>
                              <m:rPr>
                                <m:nor/>
                              </m:rPr>
                              <a:rPr lang="en-US" dirty="0"/>
                              <m:t> </m:t>
                            </m:r>
                          </m:e>
                        </m:nary>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840859" y="1143000"/>
                  <a:ext cx="1740541" cy="763029"/>
                </a:xfrm>
                <a:prstGeom prst="rect">
                  <a:avLst/>
                </a:prstGeom>
                <a:blipFill rotWithShape="1">
                  <a:blip r:embed="rId16"/>
                  <a:stretch>
                    <a:fillRect/>
                  </a:stretch>
                </a:blipFill>
              </p:spPr>
              <p:txBody>
                <a:bodyPr/>
                <a:lstStyle/>
                <a:p>
                  <a:r>
                    <a:rPr lang="en-US">
                      <a:noFill/>
                    </a:rPr>
                    <a:t> </a:t>
                  </a:r>
                </a:p>
              </p:txBody>
            </p:sp>
          </mc:Fallback>
        </mc:AlternateContent>
        <p:sp>
          <p:nvSpPr>
            <p:cNvPr id="54" name="TextBox 53"/>
            <p:cNvSpPr txBox="1"/>
            <p:nvPr/>
          </p:nvSpPr>
          <p:spPr>
            <a:xfrm>
              <a:off x="631702" y="1062849"/>
              <a:ext cx="1263487" cy="923330"/>
            </a:xfrm>
            <a:prstGeom prst="rect">
              <a:avLst/>
            </a:prstGeom>
            <a:noFill/>
          </p:spPr>
          <p:txBody>
            <a:bodyPr wrap="none" rtlCol="0">
              <a:spAutoFit/>
            </a:bodyPr>
            <a:lstStyle/>
            <a:p>
              <a:r>
                <a:rPr lang="en-US" dirty="0" smtClean="0"/>
                <a:t>Maximize</a:t>
              </a:r>
            </a:p>
            <a:p>
              <a:r>
                <a:rPr lang="en-US" dirty="0" smtClean="0"/>
                <a:t>Conditional</a:t>
              </a:r>
            </a:p>
            <a:p>
              <a:r>
                <a:rPr lang="en-US" dirty="0" smtClean="0"/>
                <a:t>Likelihood</a:t>
              </a:r>
              <a:endParaRPr lang="en-US" dirty="0"/>
            </a:p>
          </p:txBody>
        </p:sp>
      </p:grpSp>
      <p:pic>
        <p:nvPicPr>
          <p:cNvPr id="55" name="Picture 2" descr="http://img.freebase.com/api/trans/raw/m/04stkz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9871" y="6181130"/>
            <a:ext cx="2381250" cy="51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37" grpId="0" animBg="1"/>
      <p:bldP spid="42" grpId="0"/>
      <p:bldP spid="43"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mc:AlternateContent xmlns:mc="http://schemas.openxmlformats.org/markup-compatibility/2006" xmlns:a14="http://schemas.microsoft.com/office/drawing/2010/main">
        <mc:Choice Requires="a14">
          <p:sp>
            <p:nvSpPr>
              <p:cNvPr id="33" name="TextBox 32"/>
              <p:cNvSpPr txBox="1"/>
              <p:nvPr/>
            </p:nvSpPr>
            <p:spPr>
              <a:xfrm>
                <a:off x="477707" y="2667000"/>
                <a:ext cx="8056693"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i="1">
                            <a:latin typeface="Cambria Math"/>
                          </a:rPr>
                          <m:t>𝐸</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77707" y="2667000"/>
                <a:ext cx="8056693" cy="635367"/>
              </a:xfrm>
              <a:prstGeom prst="rect">
                <a:avLst/>
              </a:prstGeom>
              <a:blipFill rotWithShape="1">
                <a:blip r:embed="rId3"/>
                <a:stretch>
                  <a:fillRect b="-8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42240" y="3429000"/>
                <a:ext cx="8854988"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142240" y="3429000"/>
                <a:ext cx="8854988" cy="635367"/>
              </a:xfrm>
              <a:prstGeom prst="rect">
                <a:avLst/>
              </a:prstGeom>
              <a:blipFill rotWithShape="1">
                <a:blip r:embed="rId4"/>
                <a:stretch>
                  <a:fillRect b="-8654"/>
                </a:stretch>
              </a:blipFill>
            </p:spPr>
            <p:txBody>
              <a:bodyPr/>
              <a:lstStyle/>
              <a:p>
                <a:r>
                  <a:rPr lang="en-US">
                    <a:noFill/>
                  </a:rPr>
                  <a:t> </a:t>
                </a:r>
              </a:p>
            </p:txBody>
          </p:sp>
        </mc:Fallback>
      </mc:AlternateContent>
      <p:grpSp>
        <p:nvGrpSpPr>
          <p:cNvPr id="39" name="Group 38"/>
          <p:cNvGrpSpPr/>
          <p:nvPr/>
        </p:nvGrpSpPr>
        <p:grpSpPr>
          <a:xfrm>
            <a:off x="1143000" y="4648200"/>
            <a:ext cx="6477000" cy="1371600"/>
            <a:chOff x="1371600" y="5105400"/>
            <a:chExt cx="6477000" cy="1371600"/>
          </a:xfrm>
        </p:grpSpPr>
        <p:sp>
          <p:nvSpPr>
            <p:cNvPr id="37" name="Rectangular Callout 36"/>
            <p:cNvSpPr/>
            <p:nvPr/>
          </p:nvSpPr>
          <p:spPr>
            <a:xfrm>
              <a:off x="137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Max assignment to Z’s (conditioned on Freebase)</a:t>
              </a:r>
              <a:endParaRPr lang="en-US" sz="2000" dirty="0"/>
            </a:p>
          </p:txBody>
        </p:sp>
        <p:sp>
          <p:nvSpPr>
            <p:cNvPr id="44" name="Rectangular Callout 43"/>
            <p:cNvSpPr/>
            <p:nvPr/>
          </p:nvSpPr>
          <p:spPr>
            <a:xfrm>
              <a:off x="518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Max assignment to Z’s (unconstrained)</a:t>
              </a:r>
              <a:endParaRPr lang="en-US" sz="2000" dirty="0"/>
            </a:p>
          </p:txBody>
        </p:sp>
      </p:grpSp>
      <p:sp>
        <p:nvSpPr>
          <p:cNvPr id="45" name="Content Placeholder 2"/>
          <p:cNvSpPr>
            <a:spLocks noGrp="1"/>
          </p:cNvSpPr>
          <p:nvPr>
            <p:ph idx="1"/>
          </p:nvPr>
        </p:nvSpPr>
        <p:spPr>
          <a:xfrm>
            <a:off x="457200" y="1384195"/>
            <a:ext cx="8229600" cy="1359005"/>
          </a:xfrm>
        </p:spPr>
        <p:txBody>
          <a:bodyPr>
            <a:normAutofit fontScale="92500"/>
          </a:bodyPr>
          <a:lstStyle/>
          <a:p>
            <a:r>
              <a:rPr lang="en-US" dirty="0" smtClean="0"/>
              <a:t>Structured Perceptron (gradient based update)</a:t>
            </a:r>
          </a:p>
          <a:p>
            <a:r>
              <a:rPr lang="en-US" dirty="0" smtClean="0"/>
              <a:t>Online Learning</a:t>
            </a:r>
            <a:endParaRPr lang="en-US" dirty="0"/>
          </a:p>
        </p:txBody>
      </p:sp>
      <p:grpSp>
        <p:nvGrpSpPr>
          <p:cNvPr id="11" name="Group 10"/>
          <p:cNvGrpSpPr/>
          <p:nvPr/>
        </p:nvGrpSpPr>
        <p:grpSpPr>
          <a:xfrm>
            <a:off x="1143000" y="4648200"/>
            <a:ext cx="6477000" cy="1371600"/>
            <a:chOff x="1371600" y="5105400"/>
            <a:chExt cx="6477000" cy="1371600"/>
          </a:xfrm>
        </p:grpSpPr>
        <p:sp>
          <p:nvSpPr>
            <p:cNvPr id="12" name="Rectangular Callout 11"/>
            <p:cNvSpPr/>
            <p:nvPr/>
          </p:nvSpPr>
          <p:spPr>
            <a:xfrm>
              <a:off x="137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Weighted Edge Cover Problem</a:t>
              </a:r>
            </a:p>
            <a:p>
              <a:pPr algn="ctr"/>
              <a:r>
                <a:rPr lang="en-US" sz="2000" dirty="0" smtClean="0"/>
                <a:t>(can be solved exactly)</a:t>
              </a:r>
              <a:endParaRPr lang="en-US" sz="2000" dirty="0"/>
            </a:p>
          </p:txBody>
        </p:sp>
        <p:sp>
          <p:nvSpPr>
            <p:cNvPr id="13" name="Rectangular Callout 12"/>
            <p:cNvSpPr/>
            <p:nvPr/>
          </p:nvSpPr>
          <p:spPr>
            <a:xfrm>
              <a:off x="518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Trivial</a:t>
              </a:r>
              <a:endParaRPr lang="en-US" sz="2000" dirty="0"/>
            </a:p>
          </p:txBody>
        </p:sp>
      </p:grpSp>
    </p:spTree>
    <p:extLst>
      <p:ext uri="{BB962C8B-B14F-4D97-AF65-F5344CB8AC3E}">
        <p14:creationId xmlns:p14="http://schemas.microsoft.com/office/powerpoint/2010/main" val="81901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 Problems…</a:t>
            </a:r>
            <a:endParaRPr lang="en-US" dirty="0"/>
          </a:p>
        </p:txBody>
      </p:sp>
      <p:sp>
        <p:nvSpPr>
          <p:cNvPr id="3" name="Content Placeholder 2"/>
          <p:cNvSpPr>
            <a:spLocks noGrp="1"/>
          </p:cNvSpPr>
          <p:nvPr>
            <p:ph idx="1"/>
          </p:nvPr>
        </p:nvSpPr>
        <p:spPr/>
        <p:txBody>
          <a:bodyPr/>
          <a:lstStyle/>
          <a:p>
            <a:r>
              <a:rPr lang="en-US" dirty="0" smtClean="0"/>
              <a:t>2 Assumptions Drive learning:</a:t>
            </a:r>
          </a:p>
          <a:p>
            <a:pPr lvl="1"/>
            <a:r>
              <a:rPr lang="en-US" dirty="0" smtClean="0"/>
              <a:t>Not in DB 	-&gt; not mentioned in text</a:t>
            </a:r>
          </a:p>
          <a:p>
            <a:pPr lvl="1"/>
            <a:r>
              <a:rPr lang="en-US" dirty="0" smtClean="0"/>
              <a:t>In DB		-&gt; must be mentioned at least once</a:t>
            </a:r>
          </a:p>
          <a:p>
            <a:r>
              <a:rPr lang="en-US" dirty="0" smtClean="0"/>
              <a:t>Leads to errors in training data:</a:t>
            </a:r>
          </a:p>
          <a:p>
            <a:pPr lvl="1"/>
            <a:r>
              <a:rPr lang="en-US" dirty="0" smtClean="0"/>
              <a:t>False positives</a:t>
            </a:r>
          </a:p>
          <a:p>
            <a:pPr lvl="1"/>
            <a:r>
              <a:rPr lang="en-US" dirty="0" smtClean="0"/>
              <a:t>False negatives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131700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a:t>
            </a:r>
            <a:endParaRPr lang="en-US" dirty="0"/>
          </a:p>
        </p:txBody>
      </p:sp>
      <mc:AlternateContent xmlns:mc="http://schemas.openxmlformats.org/markup-compatibility/2006" xmlns:a14="http://schemas.microsoft.com/office/drawing/2010/main">
        <mc:Choice Requires="a14">
          <p:sp>
            <p:nvSpPr>
              <p:cNvPr id="4" name="Oval 3"/>
              <p:cNvSpPr/>
              <p:nvPr/>
            </p:nvSpPr>
            <p:spPr>
              <a:xfrm>
                <a:off x="28956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2895600" y="21256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5814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3581400" y="21256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267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267200" y="21256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4953000" y="21256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410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410200" y="2125649"/>
                <a:ext cx="533400" cy="533400"/>
              </a:xfrm>
              <a:prstGeom prst="ellipse">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8956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2895600" y="30400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35814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3581400" y="30400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267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267200" y="30400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4953000" y="3040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410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410200" y="30400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4" name="Straight Connector 13"/>
          <p:cNvCxnSpPr>
            <a:stCxn id="4" idx="4"/>
            <a:endCxn id="9" idx="0"/>
          </p:cNvCxnSpPr>
          <p:nvPr/>
        </p:nvCxnSpPr>
        <p:spPr>
          <a:xfrm>
            <a:off x="31623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10" idx="0"/>
          </p:cNvCxnSpPr>
          <p:nvPr/>
        </p:nvCxnSpPr>
        <p:spPr>
          <a:xfrm>
            <a:off x="38481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6" idx="4"/>
            <a:endCxn id="11" idx="0"/>
          </p:cNvCxnSpPr>
          <p:nvPr/>
        </p:nvCxnSpPr>
        <p:spPr>
          <a:xfrm>
            <a:off x="45339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8" idx="4"/>
            <a:endCxn id="13" idx="0"/>
          </p:cNvCxnSpPr>
          <p:nvPr/>
        </p:nvCxnSpPr>
        <p:spPr>
          <a:xfrm>
            <a:off x="5676900" y="2659049"/>
            <a:ext cx="0" cy="3810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24200" y="4030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18" name="Oval 17"/>
              <p:cNvSpPr>
                <a:spLocks noRot="1" noChangeAspect="1" noMove="1" noResize="1" noEditPoints="1" noAdjustHandles="1" noChangeArrowheads="1" noChangeShapeType="1" noTextEdit="1"/>
              </p:cNvSpPr>
              <p:nvPr/>
            </p:nvSpPr>
            <p:spPr>
              <a:xfrm>
                <a:off x="3124200" y="40306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3962400" y="4026673"/>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19" name="Oval 18"/>
              <p:cNvSpPr>
                <a:spLocks noRot="1" noChangeAspect="1" noMove="1" noResize="1" noEditPoints="1" noAdjustHandles="1" noChangeArrowheads="1" noChangeShapeType="1" noTextEdit="1"/>
              </p:cNvSpPr>
              <p:nvPr/>
            </p:nvSpPr>
            <p:spPr>
              <a:xfrm>
                <a:off x="3962400" y="40266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81600" y="40386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20" name="Oval 19"/>
              <p:cNvSpPr>
                <a:spLocks noRot="1" noChangeAspect="1" noMove="1" noResize="1" noEditPoints="1" noAdjustHandles="1" noChangeArrowheads="1" noChangeShapeType="1" noTextEdit="1"/>
              </p:cNvSpPr>
              <p:nvPr/>
            </p:nvSpPr>
            <p:spPr>
              <a:xfrm>
                <a:off x="5181600" y="40386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21" name="TextBox 20"/>
          <p:cNvSpPr txBox="1"/>
          <p:nvPr/>
        </p:nvSpPr>
        <p:spPr>
          <a:xfrm>
            <a:off x="4685836" y="4038600"/>
            <a:ext cx="343364" cy="369332"/>
          </a:xfrm>
          <a:prstGeom prst="rect">
            <a:avLst/>
          </a:prstGeom>
          <a:noFill/>
        </p:spPr>
        <p:txBody>
          <a:bodyPr wrap="none" rtlCol="0">
            <a:spAutoFit/>
          </a:bodyPr>
          <a:lstStyle/>
          <a:p>
            <a:r>
              <a:rPr lang="en-US" dirty="0" smtClean="0"/>
              <a:t>…</a:t>
            </a:r>
            <a:endParaRPr lang="en-US" dirty="0"/>
          </a:p>
        </p:txBody>
      </p:sp>
      <p:cxnSp>
        <p:nvCxnSpPr>
          <p:cNvPr id="22" name="Straight Connector 21"/>
          <p:cNvCxnSpPr>
            <a:stCxn id="9" idx="4"/>
            <a:endCxn id="18" idx="0"/>
          </p:cNvCxnSpPr>
          <p:nvPr/>
        </p:nvCxnSpPr>
        <p:spPr>
          <a:xfrm>
            <a:off x="3162300" y="35734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9" idx="4"/>
            <a:endCxn id="19" idx="0"/>
          </p:cNvCxnSpPr>
          <p:nvPr/>
        </p:nvCxnSpPr>
        <p:spPr>
          <a:xfrm>
            <a:off x="3162300" y="35734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9" idx="4"/>
            <a:endCxn id="20" idx="0"/>
          </p:cNvCxnSpPr>
          <p:nvPr/>
        </p:nvCxnSpPr>
        <p:spPr>
          <a:xfrm>
            <a:off x="3162300" y="35734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0" idx="4"/>
            <a:endCxn id="18" idx="0"/>
          </p:cNvCxnSpPr>
          <p:nvPr/>
        </p:nvCxnSpPr>
        <p:spPr>
          <a:xfrm flipH="1">
            <a:off x="3390900" y="35734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10" idx="4"/>
            <a:endCxn id="19" idx="0"/>
          </p:cNvCxnSpPr>
          <p:nvPr/>
        </p:nvCxnSpPr>
        <p:spPr>
          <a:xfrm>
            <a:off x="3848100" y="3573449"/>
            <a:ext cx="381000" cy="45322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10" idx="4"/>
            <a:endCxn id="20" idx="0"/>
          </p:cNvCxnSpPr>
          <p:nvPr/>
        </p:nvCxnSpPr>
        <p:spPr>
          <a:xfrm>
            <a:off x="3848100" y="35734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a:stCxn id="11" idx="4"/>
            <a:endCxn id="19" idx="0"/>
          </p:cNvCxnSpPr>
          <p:nvPr/>
        </p:nvCxnSpPr>
        <p:spPr>
          <a:xfrm flipH="1">
            <a:off x="4229100" y="35734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a:stCxn id="11" idx="4"/>
            <a:endCxn id="20" idx="0"/>
          </p:cNvCxnSpPr>
          <p:nvPr/>
        </p:nvCxnSpPr>
        <p:spPr>
          <a:xfrm>
            <a:off x="4533900" y="35734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3" idx="4"/>
            <a:endCxn id="18" idx="0"/>
          </p:cNvCxnSpPr>
          <p:nvPr/>
        </p:nvCxnSpPr>
        <p:spPr>
          <a:xfrm flipH="1">
            <a:off x="3390900" y="35734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stCxn id="13" idx="4"/>
            <a:endCxn id="19" idx="0"/>
          </p:cNvCxnSpPr>
          <p:nvPr/>
        </p:nvCxnSpPr>
        <p:spPr>
          <a:xfrm flipH="1">
            <a:off x="4229100" y="3573449"/>
            <a:ext cx="1447800" cy="453224"/>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13" idx="4"/>
            <a:endCxn id="20" idx="0"/>
          </p:cNvCxnSpPr>
          <p:nvPr/>
        </p:nvCxnSpPr>
        <p:spPr>
          <a:xfrm flipH="1">
            <a:off x="5448300" y="3573449"/>
            <a:ext cx="228600" cy="465151"/>
          </a:xfrm>
          <a:prstGeom prst="line">
            <a:avLst/>
          </a:prstGeom>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grpSp>
        <p:nvGrpSpPr>
          <p:cNvPr id="33" name="Group 32"/>
          <p:cNvGrpSpPr/>
          <p:nvPr/>
        </p:nvGrpSpPr>
        <p:grpSpPr>
          <a:xfrm>
            <a:off x="3181350" y="4876800"/>
            <a:ext cx="2381250" cy="1409701"/>
            <a:chOff x="3657600" y="5181884"/>
            <a:chExt cx="2381250" cy="1409701"/>
          </a:xfrm>
        </p:grpSpPr>
        <p:pic>
          <p:nvPicPr>
            <p:cNvPr id="34" name="Picture 2" descr="http://img.freebase.com/api/trans/raw/m/04stkz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6077234"/>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6200000">
              <a:off x="4487109" y="5300662"/>
              <a:ext cx="866775"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1993008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Missing Data</a:t>
            </a:r>
            <a:endParaRPr lang="en-US" dirty="0"/>
          </a:p>
        </p:txBody>
      </p:sp>
      <mc:AlternateContent xmlns:mc="http://schemas.openxmlformats.org/markup-compatibility/2006" xmlns:a14="http://schemas.microsoft.com/office/drawing/2010/main">
        <mc:Choice Requires="a14">
          <p:sp>
            <p:nvSpPr>
              <p:cNvPr id="4" name="Oval 3"/>
              <p:cNvSpPr/>
              <p:nvPr/>
            </p:nvSpPr>
            <p:spPr>
              <a:xfrm>
                <a:off x="28956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2895600" y="21256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5814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3581400" y="21256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267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267200" y="21256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4953000" y="21256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410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410200" y="2125649"/>
                <a:ext cx="533400" cy="533400"/>
              </a:xfrm>
              <a:prstGeom prst="ellipse">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8956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2895600" y="30400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35814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3581400" y="30400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267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267200" y="30400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4953000" y="3040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410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410200" y="30400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4" name="Straight Connector 13"/>
          <p:cNvCxnSpPr>
            <a:stCxn id="4" idx="4"/>
            <a:endCxn id="9" idx="0"/>
          </p:cNvCxnSpPr>
          <p:nvPr/>
        </p:nvCxnSpPr>
        <p:spPr>
          <a:xfrm>
            <a:off x="31623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10" idx="0"/>
          </p:cNvCxnSpPr>
          <p:nvPr/>
        </p:nvCxnSpPr>
        <p:spPr>
          <a:xfrm>
            <a:off x="38481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6" idx="4"/>
            <a:endCxn id="11" idx="0"/>
          </p:cNvCxnSpPr>
          <p:nvPr/>
        </p:nvCxnSpPr>
        <p:spPr>
          <a:xfrm>
            <a:off x="45339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8" idx="4"/>
            <a:endCxn id="13" idx="0"/>
          </p:cNvCxnSpPr>
          <p:nvPr/>
        </p:nvCxnSpPr>
        <p:spPr>
          <a:xfrm>
            <a:off x="5676900" y="2659049"/>
            <a:ext cx="0" cy="3810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24200" y="40306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smtClean="0"/>
              </a:p>
            </p:txBody>
          </p:sp>
        </mc:Choice>
        <mc:Fallback xmlns="">
          <p:sp>
            <p:nvSpPr>
              <p:cNvPr id="18" name="Oval 17"/>
              <p:cNvSpPr>
                <a:spLocks noRot="1" noChangeAspect="1" noMove="1" noResize="1" noEditPoints="1" noAdjustHandles="1" noChangeArrowheads="1" noChangeShapeType="1" noTextEdit="1"/>
              </p:cNvSpPr>
              <p:nvPr/>
            </p:nvSpPr>
            <p:spPr>
              <a:xfrm>
                <a:off x="3124200" y="40306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3962400" y="4026673"/>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m:t>
                          </m:r>
                        </m:sub>
                      </m:sSub>
                    </m:oMath>
                  </m:oMathPara>
                </a14:m>
                <a:endParaRPr lang="en-US" dirty="0" smtClean="0"/>
              </a:p>
            </p:txBody>
          </p:sp>
        </mc:Choice>
        <mc:Fallback xmlns="">
          <p:sp>
            <p:nvSpPr>
              <p:cNvPr id="19" name="Oval 18"/>
              <p:cNvSpPr>
                <a:spLocks noRot="1" noChangeAspect="1" noMove="1" noResize="1" noEditPoints="1" noAdjustHandles="1" noChangeArrowheads="1" noChangeShapeType="1" noTextEdit="1"/>
              </p:cNvSpPr>
              <p:nvPr/>
            </p:nvSpPr>
            <p:spPr>
              <a:xfrm>
                <a:off x="3962400" y="40266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81600" y="4038600"/>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𝑘</m:t>
                          </m:r>
                        </m:sub>
                      </m:sSub>
                    </m:oMath>
                  </m:oMathPara>
                </a14:m>
                <a:endParaRPr lang="en-US" dirty="0" smtClean="0"/>
              </a:p>
            </p:txBody>
          </p:sp>
        </mc:Choice>
        <mc:Fallback xmlns="">
          <p:sp>
            <p:nvSpPr>
              <p:cNvPr id="20" name="Oval 19"/>
              <p:cNvSpPr>
                <a:spLocks noRot="1" noChangeAspect="1" noMove="1" noResize="1" noEditPoints="1" noAdjustHandles="1" noChangeArrowheads="1" noChangeShapeType="1" noTextEdit="1"/>
              </p:cNvSpPr>
              <p:nvPr/>
            </p:nvSpPr>
            <p:spPr>
              <a:xfrm>
                <a:off x="5181600" y="40386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21" name="TextBox 20"/>
          <p:cNvSpPr txBox="1"/>
          <p:nvPr/>
        </p:nvSpPr>
        <p:spPr>
          <a:xfrm>
            <a:off x="4685836" y="4038600"/>
            <a:ext cx="343364" cy="369332"/>
          </a:xfrm>
          <a:prstGeom prst="rect">
            <a:avLst/>
          </a:prstGeom>
          <a:noFill/>
        </p:spPr>
        <p:txBody>
          <a:bodyPr wrap="none" rtlCol="0">
            <a:spAutoFit/>
          </a:bodyPr>
          <a:lstStyle/>
          <a:p>
            <a:r>
              <a:rPr lang="en-US" dirty="0" smtClean="0"/>
              <a:t>…</a:t>
            </a:r>
            <a:endParaRPr lang="en-US" dirty="0"/>
          </a:p>
        </p:txBody>
      </p:sp>
      <p:cxnSp>
        <p:nvCxnSpPr>
          <p:cNvPr id="22" name="Straight Connector 21"/>
          <p:cNvCxnSpPr>
            <a:stCxn id="9" idx="4"/>
            <a:endCxn id="18" idx="0"/>
          </p:cNvCxnSpPr>
          <p:nvPr/>
        </p:nvCxnSpPr>
        <p:spPr>
          <a:xfrm>
            <a:off x="3162300" y="35734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9" idx="4"/>
            <a:endCxn id="19" idx="0"/>
          </p:cNvCxnSpPr>
          <p:nvPr/>
        </p:nvCxnSpPr>
        <p:spPr>
          <a:xfrm>
            <a:off x="3162300" y="35734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9" idx="4"/>
            <a:endCxn id="20" idx="0"/>
          </p:cNvCxnSpPr>
          <p:nvPr/>
        </p:nvCxnSpPr>
        <p:spPr>
          <a:xfrm>
            <a:off x="3162300" y="35734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0" idx="4"/>
            <a:endCxn id="18" idx="0"/>
          </p:cNvCxnSpPr>
          <p:nvPr/>
        </p:nvCxnSpPr>
        <p:spPr>
          <a:xfrm flipH="1">
            <a:off x="3390900" y="35734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10" idx="4"/>
            <a:endCxn id="19" idx="0"/>
          </p:cNvCxnSpPr>
          <p:nvPr/>
        </p:nvCxnSpPr>
        <p:spPr>
          <a:xfrm>
            <a:off x="3848100" y="3573449"/>
            <a:ext cx="381000" cy="45322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10" idx="4"/>
            <a:endCxn id="20" idx="0"/>
          </p:cNvCxnSpPr>
          <p:nvPr/>
        </p:nvCxnSpPr>
        <p:spPr>
          <a:xfrm>
            <a:off x="3848100" y="35734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a:stCxn id="11" idx="4"/>
            <a:endCxn id="19" idx="0"/>
          </p:cNvCxnSpPr>
          <p:nvPr/>
        </p:nvCxnSpPr>
        <p:spPr>
          <a:xfrm flipH="1">
            <a:off x="4229100" y="35734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a:stCxn id="11" idx="4"/>
            <a:endCxn id="20" idx="0"/>
          </p:cNvCxnSpPr>
          <p:nvPr/>
        </p:nvCxnSpPr>
        <p:spPr>
          <a:xfrm>
            <a:off x="4533900" y="35734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3" idx="4"/>
            <a:endCxn id="18" idx="0"/>
          </p:cNvCxnSpPr>
          <p:nvPr/>
        </p:nvCxnSpPr>
        <p:spPr>
          <a:xfrm flipH="1">
            <a:off x="3390900" y="35734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stCxn id="13" idx="4"/>
            <a:endCxn id="19" idx="0"/>
          </p:cNvCxnSpPr>
          <p:nvPr/>
        </p:nvCxnSpPr>
        <p:spPr>
          <a:xfrm flipH="1">
            <a:off x="4229100" y="3573449"/>
            <a:ext cx="1447800" cy="453224"/>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13" idx="4"/>
            <a:endCxn id="20" idx="0"/>
          </p:cNvCxnSpPr>
          <p:nvPr/>
        </p:nvCxnSpPr>
        <p:spPr>
          <a:xfrm flipH="1">
            <a:off x="5448300" y="3573449"/>
            <a:ext cx="228600" cy="465151"/>
          </a:xfrm>
          <a:prstGeom prst="line">
            <a:avLst/>
          </a:prstGeom>
        </p:spPr>
        <p:style>
          <a:lnRef idx="3">
            <a:schemeClr val="dk1"/>
          </a:lnRef>
          <a:fillRef idx="0">
            <a:schemeClr val="dk1"/>
          </a:fillRef>
          <a:effectRef idx="2">
            <a:schemeClr val="dk1"/>
          </a:effectRef>
          <a:fontRef idx="minor">
            <a:schemeClr val="tx1"/>
          </a:fontRef>
        </p:style>
      </p:cxnSp>
      <p:sp>
        <p:nvSpPr>
          <p:cNvPr id="34" name="Right Arrow 33"/>
          <p:cNvSpPr/>
          <p:nvPr/>
        </p:nvSpPr>
        <p:spPr>
          <a:xfrm>
            <a:off x="228600" y="4891766"/>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Mentioned in DB</a:t>
            </a:r>
            <a:endParaRPr lang="en-US" dirty="0"/>
          </a:p>
        </p:txBody>
      </p:sp>
      <mc:AlternateContent xmlns:mc="http://schemas.openxmlformats.org/markup-compatibility/2006" xmlns:a14="http://schemas.microsoft.com/office/drawing/2010/main">
        <mc:Choice Requires="a14">
          <p:sp>
            <p:nvSpPr>
              <p:cNvPr id="35" name="Oval 34"/>
              <p:cNvSpPr/>
              <p:nvPr/>
            </p:nvSpPr>
            <p:spPr>
              <a:xfrm>
                <a:off x="3124200" y="4956976"/>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35" name="Oval 34"/>
              <p:cNvSpPr>
                <a:spLocks noRot="1" noChangeAspect="1" noMove="1" noResize="1" noEditPoints="1" noAdjustHandles="1" noChangeArrowheads="1" noChangeShapeType="1" noTextEdit="1"/>
              </p:cNvSpPr>
              <p:nvPr/>
            </p:nvSpPr>
            <p:spPr>
              <a:xfrm>
                <a:off x="3124200" y="4956976"/>
                <a:ext cx="533400" cy="533400"/>
              </a:xfrm>
              <a:prstGeom prst="ellipse">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3962400" y="49530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36" name="Oval 35"/>
              <p:cNvSpPr>
                <a:spLocks noRot="1" noChangeAspect="1" noMove="1" noResize="1" noEditPoints="1" noAdjustHandles="1" noChangeArrowheads="1" noChangeShapeType="1" noTextEdit="1"/>
              </p:cNvSpPr>
              <p:nvPr/>
            </p:nvSpPr>
            <p:spPr>
              <a:xfrm>
                <a:off x="3962400" y="4953000"/>
                <a:ext cx="533400" cy="533400"/>
              </a:xfrm>
              <a:prstGeom prst="ellipse">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5181600" y="4964927"/>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37" name="Oval 36"/>
              <p:cNvSpPr>
                <a:spLocks noRot="1" noChangeAspect="1" noMove="1" noResize="1" noEditPoints="1" noAdjustHandles="1" noChangeArrowheads="1" noChangeShapeType="1" noTextEdit="1"/>
              </p:cNvSpPr>
              <p:nvPr/>
            </p:nvSpPr>
            <p:spPr>
              <a:xfrm>
                <a:off x="5181600" y="4964927"/>
                <a:ext cx="533400" cy="533400"/>
              </a:xfrm>
              <a:prstGeom prst="ellipse">
                <a:avLst/>
              </a:prstGeom>
              <a:blipFill rotWithShape="1">
                <a:blip r:embed="rId16"/>
                <a:stretch>
                  <a:fillRect/>
                </a:stretch>
              </a:blipFill>
            </p:spPr>
            <p:txBody>
              <a:bodyPr/>
              <a:lstStyle/>
              <a:p>
                <a:r>
                  <a:rPr lang="en-US">
                    <a:noFill/>
                  </a:rPr>
                  <a:t> </a:t>
                </a:r>
              </a:p>
            </p:txBody>
          </p:sp>
        </mc:Fallback>
      </mc:AlternateContent>
      <p:sp>
        <p:nvSpPr>
          <p:cNvPr id="38" name="TextBox 37"/>
          <p:cNvSpPr txBox="1"/>
          <p:nvPr/>
        </p:nvSpPr>
        <p:spPr>
          <a:xfrm>
            <a:off x="4685836" y="4964927"/>
            <a:ext cx="343364" cy="369332"/>
          </a:xfrm>
          <a:prstGeom prst="rect">
            <a:avLst/>
          </a:prstGeom>
          <a:noFill/>
        </p:spPr>
        <p:txBody>
          <a:bodyPr wrap="none" rtlCol="0">
            <a:spAutoFit/>
          </a:bodyPr>
          <a:lstStyle/>
          <a:p>
            <a:r>
              <a:rPr lang="en-US" dirty="0" smtClean="0"/>
              <a:t>…</a:t>
            </a:r>
            <a:endParaRPr lang="en-US" dirty="0"/>
          </a:p>
        </p:txBody>
      </p:sp>
      <p:cxnSp>
        <p:nvCxnSpPr>
          <p:cNvPr id="39" name="Straight Connector 38"/>
          <p:cNvCxnSpPr>
            <a:stCxn id="18" idx="4"/>
            <a:endCxn id="35" idx="0"/>
          </p:cNvCxnSpPr>
          <p:nvPr/>
        </p:nvCxnSpPr>
        <p:spPr>
          <a:xfrm>
            <a:off x="3390900" y="4564049"/>
            <a:ext cx="0" cy="392927"/>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a:stCxn id="19" idx="4"/>
            <a:endCxn id="36" idx="0"/>
          </p:cNvCxnSpPr>
          <p:nvPr/>
        </p:nvCxnSpPr>
        <p:spPr>
          <a:xfrm>
            <a:off x="4229100" y="4560073"/>
            <a:ext cx="0" cy="392927"/>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a:stCxn id="20" idx="4"/>
            <a:endCxn id="37" idx="0"/>
          </p:cNvCxnSpPr>
          <p:nvPr/>
        </p:nvCxnSpPr>
        <p:spPr>
          <a:xfrm>
            <a:off x="5448300" y="4572000"/>
            <a:ext cx="0" cy="392927"/>
          </a:xfrm>
          <a:prstGeom prst="line">
            <a:avLst/>
          </a:prstGeom>
        </p:spPr>
        <p:style>
          <a:lnRef idx="3">
            <a:schemeClr val="dk1"/>
          </a:lnRef>
          <a:fillRef idx="0">
            <a:schemeClr val="dk1"/>
          </a:fillRef>
          <a:effectRef idx="2">
            <a:schemeClr val="dk1"/>
          </a:effectRef>
          <a:fontRef idx="minor">
            <a:schemeClr val="tx1"/>
          </a:fontRef>
        </p:style>
      </p:cxnSp>
      <p:sp>
        <p:nvSpPr>
          <p:cNvPr id="83" name="Right Arrow 82"/>
          <p:cNvSpPr/>
          <p:nvPr/>
        </p:nvSpPr>
        <p:spPr>
          <a:xfrm>
            <a:off x="228600" y="4453853"/>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Encourage Agreement</a:t>
            </a:r>
            <a:endParaRPr lang="en-US" dirty="0"/>
          </a:p>
        </p:txBody>
      </p:sp>
      <p:sp>
        <p:nvSpPr>
          <p:cNvPr id="33" name="Right Arrow 32"/>
          <p:cNvSpPr/>
          <p:nvPr/>
        </p:nvSpPr>
        <p:spPr>
          <a:xfrm>
            <a:off x="228600" y="3978763"/>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Mentioned in Text</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grpSp>
        <p:nvGrpSpPr>
          <p:cNvPr id="43" name="Group 42"/>
          <p:cNvGrpSpPr/>
          <p:nvPr/>
        </p:nvGrpSpPr>
        <p:grpSpPr>
          <a:xfrm>
            <a:off x="3248025" y="5767645"/>
            <a:ext cx="2381250" cy="976315"/>
            <a:chOff x="3657600" y="5615270"/>
            <a:chExt cx="2381250" cy="976315"/>
          </a:xfrm>
        </p:grpSpPr>
        <p:pic>
          <p:nvPicPr>
            <p:cNvPr id="44" name="Picture 2" descr="http://img.freebase.com/api/trans/raw/m/04stkz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0" y="6077234"/>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45" name="Right Arrow 44"/>
            <p:cNvSpPr/>
            <p:nvPr/>
          </p:nvSpPr>
          <p:spPr>
            <a:xfrm rot="16200000">
              <a:off x="4703803" y="5517354"/>
              <a:ext cx="433388"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97541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3"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19" y="3810000"/>
                <a:ext cx="9109481"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𝑡</m:t>
                            </m:r>
                            <m:r>
                              <a:rPr lang="en-US" sz="2400" b="0" i="1" smtClean="0">
                                <a:latin typeface="Cambria Math"/>
                              </a:rPr>
                              <m:t>,</m:t>
                            </m:r>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𝑡</m:t>
                            </m:r>
                            <m:r>
                              <a:rPr lang="en-US" sz="2400" b="0" i="1" smtClean="0">
                                <a:latin typeface="Cambria Math"/>
                              </a:rPr>
                              <m:t>,</m:t>
                            </m:r>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10719" y="3810000"/>
                <a:ext cx="9109481" cy="635367"/>
              </a:xfrm>
              <a:prstGeom prst="rect">
                <a:avLst/>
              </a:prstGeom>
              <a:blipFill rotWithShape="1">
                <a:blip r:embed="rId3"/>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3119" y="2209800"/>
                <a:ext cx="9109481"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3119" y="2209800"/>
                <a:ext cx="9109481" cy="635367"/>
              </a:xfrm>
              <a:prstGeom prst="rect">
                <a:avLst/>
              </a:prstGeom>
              <a:blipFill rotWithShape="1">
                <a:blip r:embed="rId4"/>
                <a:stretch>
                  <a:fillRect b="-8654"/>
                </a:stretch>
              </a:blipFill>
            </p:spPr>
            <p:txBody>
              <a:bodyPr/>
              <a:lstStyle/>
              <a:p>
                <a:r>
                  <a:rPr lang="en-US">
                    <a:noFill/>
                  </a:rPr>
                  <a:t> </a:t>
                </a:r>
              </a:p>
            </p:txBody>
          </p:sp>
        </mc:Fallback>
      </mc:AlternateContent>
      <p:grpSp>
        <p:nvGrpSpPr>
          <p:cNvPr id="9" name="Group 8"/>
          <p:cNvGrpSpPr/>
          <p:nvPr/>
        </p:nvGrpSpPr>
        <p:grpSpPr>
          <a:xfrm>
            <a:off x="2437410" y="3962398"/>
            <a:ext cx="3963390" cy="482968"/>
            <a:chOff x="2437410" y="2895598"/>
            <a:chExt cx="3963390" cy="482968"/>
          </a:xfrm>
        </p:grpSpPr>
        <p:sp>
          <p:nvSpPr>
            <p:cNvPr id="6" name="Frame 5"/>
            <p:cNvSpPr/>
            <p:nvPr/>
          </p:nvSpPr>
          <p:spPr>
            <a:xfrm>
              <a:off x="2437410" y="2895599"/>
              <a:ext cx="228600" cy="482967"/>
            </a:xfrm>
            <a:prstGeom prst="frame">
              <a:avLst>
                <a:gd name="adj1"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172200" y="2895598"/>
              <a:ext cx="228600" cy="482967"/>
            </a:xfrm>
            <a:prstGeom prst="frame">
              <a:avLst>
                <a:gd name="adj1"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sp>
        <p:nvSpPr>
          <p:cNvPr id="8" name="Rectangular Callout 7"/>
          <p:cNvSpPr/>
          <p:nvPr/>
        </p:nvSpPr>
        <p:spPr>
          <a:xfrm>
            <a:off x="1882239" y="5105400"/>
            <a:ext cx="4876800" cy="1143000"/>
          </a:xfrm>
          <a:prstGeom prst="wedgeRectCallout">
            <a:avLst>
              <a:gd name="adj1" fmla="val -7440"/>
              <a:gd name="adj2" fmla="val -1068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This is the difficult part!</a:t>
            </a:r>
          </a:p>
          <a:p>
            <a:pPr algn="ctr"/>
            <a:r>
              <a:rPr lang="en-US" sz="1600" dirty="0" smtClean="0"/>
              <a:t>soft constraints</a:t>
            </a:r>
          </a:p>
          <a:p>
            <a:pPr algn="ctr"/>
            <a:r>
              <a:rPr lang="en-US" sz="1600" dirty="0" smtClean="0"/>
              <a:t>No longer weighted edge-cover</a:t>
            </a:r>
            <a:endParaRPr lang="en-US" sz="1600" dirty="0"/>
          </a:p>
        </p:txBody>
      </p:sp>
      <p:sp>
        <p:nvSpPr>
          <p:cNvPr id="10" name="TextBox 9"/>
          <p:cNvSpPr txBox="1"/>
          <p:nvPr/>
        </p:nvSpPr>
        <p:spPr>
          <a:xfrm>
            <a:off x="381000" y="1828800"/>
            <a:ext cx="2531462" cy="369332"/>
          </a:xfrm>
          <a:prstGeom prst="rect">
            <a:avLst/>
          </a:prstGeom>
          <a:noFill/>
        </p:spPr>
        <p:txBody>
          <a:bodyPr wrap="none" rtlCol="0">
            <a:spAutoFit/>
          </a:bodyPr>
          <a:lstStyle/>
          <a:p>
            <a:r>
              <a:rPr lang="en-US" b="1" dirty="0" smtClean="0"/>
              <a:t>Old parameter updates:</a:t>
            </a:r>
            <a:endParaRPr lang="en-US" b="1" dirty="0"/>
          </a:p>
        </p:txBody>
      </p:sp>
      <p:sp>
        <p:nvSpPr>
          <p:cNvPr id="11" name="TextBox 10"/>
          <p:cNvSpPr txBox="1"/>
          <p:nvPr/>
        </p:nvSpPr>
        <p:spPr>
          <a:xfrm>
            <a:off x="381000" y="3440668"/>
            <a:ext cx="4664354" cy="369332"/>
          </a:xfrm>
          <a:prstGeom prst="rect">
            <a:avLst/>
          </a:prstGeom>
          <a:noFill/>
        </p:spPr>
        <p:txBody>
          <a:bodyPr wrap="none" rtlCol="0">
            <a:spAutoFit/>
          </a:bodyPr>
          <a:lstStyle/>
          <a:p>
            <a:r>
              <a:rPr lang="en-US" b="1" dirty="0" smtClean="0"/>
              <a:t>New parameter updates (</a:t>
            </a:r>
            <a:r>
              <a:rPr lang="en-US" b="1" dirty="0" smtClean="0">
                <a:solidFill>
                  <a:srgbClr val="FF0000"/>
                </a:solidFill>
              </a:rPr>
              <a:t>Missing Data Model</a:t>
            </a:r>
            <a:r>
              <a:rPr lang="en-US" b="1" dirty="0" smtClean="0"/>
              <a:t>):</a:t>
            </a:r>
            <a:endParaRPr lang="en-US" b="1" dirty="0"/>
          </a:p>
        </p:txBody>
      </p:sp>
      <p:sp>
        <p:nvSpPr>
          <p:cNvPr id="12" name="Rectangular Callout 11"/>
          <p:cNvSpPr/>
          <p:nvPr/>
        </p:nvSpPr>
        <p:spPr>
          <a:xfrm>
            <a:off x="3810000" y="2895600"/>
            <a:ext cx="5246538" cy="533400"/>
          </a:xfrm>
          <a:prstGeom prst="wedgeRectCallout">
            <a:avLst>
              <a:gd name="adj1" fmla="val 2423"/>
              <a:gd name="adj2" fmla="val 153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Doesn’t make much difference…</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17362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0945"/>
            <a:ext cx="8229600" cy="1143000"/>
          </a:xfrm>
        </p:spPr>
        <p:txBody>
          <a:bodyPr>
            <a:normAutofit/>
          </a:bodyPr>
          <a:lstStyle/>
          <a:p>
            <a:r>
              <a:rPr lang="en-US" dirty="0" smtClean="0"/>
              <a:t>MAP Inference</a:t>
            </a:r>
            <a:endParaRPr lang="en-US" dirty="0"/>
          </a:p>
        </p:txBody>
      </p:sp>
      <p:sp>
        <p:nvSpPr>
          <p:cNvPr id="3" name="Content Placeholder 2"/>
          <p:cNvSpPr>
            <a:spLocks noGrp="1"/>
          </p:cNvSpPr>
          <p:nvPr>
            <p:ph idx="1"/>
          </p:nvPr>
        </p:nvSpPr>
        <p:spPr>
          <a:xfrm>
            <a:off x="457200" y="1981200"/>
            <a:ext cx="8229600" cy="3505200"/>
          </a:xfrm>
        </p:spPr>
        <p:txBody>
          <a:bodyPr>
            <a:normAutofit fontScale="92500" lnSpcReduction="10000"/>
          </a:bodyPr>
          <a:lstStyle/>
          <a:p>
            <a:r>
              <a:rPr lang="en-US" dirty="0" smtClean="0"/>
              <a:t>Find </a:t>
            </a:r>
            <a:r>
              <a:rPr lang="en-US" b="1" dirty="0" smtClean="0"/>
              <a:t>z</a:t>
            </a:r>
            <a:r>
              <a:rPr lang="en-US" dirty="0" smtClean="0"/>
              <a:t> that maximizes</a:t>
            </a:r>
          </a:p>
          <a:p>
            <a:pPr lvl="1"/>
            <a:r>
              <a:rPr lang="en-US" dirty="0" smtClean="0"/>
              <a:t>Optimization with soft constraints</a:t>
            </a:r>
          </a:p>
          <a:p>
            <a:r>
              <a:rPr lang="en-US" dirty="0" smtClean="0"/>
              <a:t>Local search </a:t>
            </a:r>
            <a:r>
              <a:rPr lang="en-US" b="1" dirty="0" smtClean="0"/>
              <a:t>almost always</a:t>
            </a:r>
            <a:r>
              <a:rPr lang="en-US" dirty="0" smtClean="0"/>
              <a:t> optimal</a:t>
            </a:r>
          </a:p>
          <a:p>
            <a:pPr lvl="1"/>
            <a:r>
              <a:rPr lang="en-US" dirty="0" smtClean="0"/>
              <a:t>With carefully chosen search operators</a:t>
            </a:r>
          </a:p>
          <a:p>
            <a:pPr lvl="1"/>
            <a:r>
              <a:rPr lang="en-US" dirty="0" smtClean="0"/>
              <a:t>In ~100,000 problems only missed an optimal solution 3 times.</a:t>
            </a:r>
          </a:p>
          <a:p>
            <a:pPr lvl="2"/>
            <a:r>
              <a:rPr lang="en-US" dirty="0" smtClean="0"/>
              <a:t>(Compared with optimal solution found using A*)</a:t>
            </a:r>
          </a:p>
          <a:p>
            <a:pPr lvl="3"/>
            <a:r>
              <a:rPr lang="en-US" dirty="0" smtClean="0"/>
              <a:t>On problem sizes up to 100 variables (covers most of the data)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mc:AlternateContent xmlns:mc="http://schemas.openxmlformats.org/markup-compatibility/2006" xmlns:a14="http://schemas.microsoft.com/office/drawing/2010/main">
        <mc:Choice Requires="a14">
          <p:sp>
            <p:nvSpPr>
              <p:cNvPr id="5" name="Rectangle 4"/>
              <p:cNvSpPr/>
              <p:nvPr/>
            </p:nvSpPr>
            <p:spPr>
              <a:xfrm>
                <a:off x="4411682" y="1991380"/>
                <a:ext cx="2265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𝑃</m:t>
                      </m:r>
                      <m:d>
                        <m:dPr>
                          <m:ctrlPr>
                            <a:rPr lang="en-US" sz="2800" i="1">
                              <a:latin typeface="Cambria Math"/>
                            </a:rPr>
                          </m:ctrlPr>
                        </m:dPr>
                        <m:e>
                          <m:r>
                            <a:rPr lang="en-US" sz="2800" i="1">
                              <a:latin typeface="Cambria Math"/>
                            </a:rPr>
                            <m:t>𝑡</m:t>
                          </m:r>
                          <m:r>
                            <a:rPr lang="en-US" sz="2800" i="1">
                              <a:latin typeface="Cambria Math"/>
                            </a:rPr>
                            <m:t>,</m:t>
                          </m:r>
                          <m:r>
                            <a:rPr lang="en-US" sz="2800" i="1">
                              <a:latin typeface="Cambria Math"/>
                            </a:rPr>
                            <m:t>𝑧</m:t>
                          </m:r>
                        </m:e>
                        <m:e>
                          <m:r>
                            <a:rPr lang="en-US" sz="2800" i="1">
                              <a:latin typeface="Cambria Math"/>
                            </a:rPr>
                            <m:t>𝑠</m:t>
                          </m:r>
                          <m:r>
                            <a:rPr lang="en-US" sz="2800" i="1">
                              <a:latin typeface="Cambria Math"/>
                            </a:rPr>
                            <m:t>,</m:t>
                          </m:r>
                          <m:r>
                            <a:rPr lang="en-US" sz="2800" i="1">
                              <a:latin typeface="Cambria Math"/>
                            </a:rPr>
                            <m:t>𝑑</m:t>
                          </m:r>
                          <m:r>
                            <a:rPr lang="en-US" sz="2800" i="1">
                              <a:latin typeface="Cambria Math"/>
                            </a:rPr>
                            <m:t>;</m:t>
                          </m:r>
                          <m:r>
                            <a:rPr lang="en-US" sz="2800" i="1">
                              <a:latin typeface="Cambria Math"/>
                            </a:rPr>
                            <m:t>𝜃</m:t>
                          </m:r>
                        </m:e>
                      </m:d>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4411682" y="1991380"/>
                <a:ext cx="2265107" cy="523220"/>
              </a:xfrm>
              <a:prstGeom prst="rect">
                <a:avLst/>
              </a:prstGeom>
              <a:blipFill rotWithShape="1">
                <a:blip r:embed="rId3"/>
                <a:stretch>
                  <a:fillRect/>
                </a:stretch>
              </a:blipFill>
            </p:spPr>
            <p:txBody>
              <a:bodyPr/>
              <a:lstStyle/>
              <a:p>
                <a:r>
                  <a:rPr lang="en-US">
                    <a:noFill/>
                  </a:rPr>
                  <a:t> </a:t>
                </a:r>
              </a:p>
            </p:txBody>
          </p:sp>
        </mc:Fallback>
      </mc:AlternateContent>
      <p:grpSp>
        <p:nvGrpSpPr>
          <p:cNvPr id="8" name="Group 7"/>
          <p:cNvGrpSpPr/>
          <p:nvPr/>
        </p:nvGrpSpPr>
        <p:grpSpPr>
          <a:xfrm>
            <a:off x="1676400" y="1090163"/>
            <a:ext cx="7218928" cy="889599"/>
            <a:chOff x="900441" y="1166363"/>
            <a:chExt cx="6719559" cy="889599"/>
          </a:xfrm>
        </p:grpSpPr>
        <p:sp>
          <p:nvSpPr>
            <p:cNvPr id="6" name="Rectangular Callout 5"/>
            <p:cNvSpPr/>
            <p:nvPr/>
          </p:nvSpPr>
          <p:spPr>
            <a:xfrm>
              <a:off x="6324600" y="1295400"/>
              <a:ext cx="1295400" cy="684362"/>
            </a:xfrm>
            <a:prstGeom prst="wedgeRectCallout">
              <a:avLst>
                <a:gd name="adj1" fmla="val -167731"/>
                <a:gd name="adj2" fmla="val 881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sp>
          <p:nvSpPr>
            <p:cNvPr id="7" name="Rectangular Callout 6"/>
            <p:cNvSpPr/>
            <p:nvPr/>
          </p:nvSpPr>
          <p:spPr>
            <a:xfrm>
              <a:off x="4537233" y="1262332"/>
              <a:ext cx="1248011" cy="684362"/>
            </a:xfrm>
            <a:prstGeom prst="wedgeRectCallout">
              <a:avLst>
                <a:gd name="adj1" fmla="val -44210"/>
                <a:gd name="adj2" fmla="val 10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Sentences</a:t>
              </a:r>
              <a:endParaRPr lang="en-US" dirty="0"/>
            </a:p>
          </p:txBody>
        </p:sp>
        <p:sp>
          <p:nvSpPr>
            <p:cNvPr id="9" name="Rectangular Callout 8"/>
            <p:cNvSpPr/>
            <p:nvPr/>
          </p:nvSpPr>
          <p:spPr>
            <a:xfrm>
              <a:off x="900441" y="1295400"/>
              <a:ext cx="1389869" cy="760562"/>
            </a:xfrm>
            <a:prstGeom prst="wedgeRectCallout">
              <a:avLst>
                <a:gd name="adj1" fmla="val 163361"/>
                <a:gd name="adj2" fmla="val 878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Aggregate “mentioned in text”</a:t>
              </a:r>
              <a:endParaRPr lang="en-US" dirty="0"/>
            </a:p>
          </p:txBody>
        </p:sp>
        <p:sp>
          <p:nvSpPr>
            <p:cNvPr id="10" name="Rectangular Callout 9"/>
            <p:cNvSpPr/>
            <p:nvPr/>
          </p:nvSpPr>
          <p:spPr>
            <a:xfrm>
              <a:off x="2751576" y="1166363"/>
              <a:ext cx="1389869" cy="876300"/>
            </a:xfrm>
            <a:prstGeom prst="wedgeRectCallout">
              <a:avLst>
                <a:gd name="adj1" fmla="val 54049"/>
                <a:gd name="adj2" fmla="val 71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Sentence level hidden variables</a:t>
              </a:r>
              <a:endParaRPr lang="en-US" dirty="0"/>
            </a:p>
          </p:txBody>
        </p:sp>
      </p:grpSp>
    </p:spTree>
    <p:extLst>
      <p:ext uri="{BB962C8B-B14F-4D97-AF65-F5344CB8AC3E}">
        <p14:creationId xmlns:p14="http://schemas.microsoft.com/office/powerpoint/2010/main" val="4002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6019800" y="1600200"/>
            <a:ext cx="2667000" cy="4525963"/>
          </a:xfrm>
        </p:spPr>
        <p:txBody>
          <a:bodyPr/>
          <a:lstStyle/>
          <a:p>
            <a:r>
              <a:rPr lang="en-US" b="1" dirty="0" smtClean="0">
                <a:solidFill>
                  <a:srgbClr val="FF0000"/>
                </a:solidFill>
              </a:rPr>
              <a:t>Red</a:t>
            </a:r>
            <a:r>
              <a:rPr lang="en-US" dirty="0" smtClean="0">
                <a:solidFill>
                  <a:srgbClr val="FF0000"/>
                </a:solidFill>
              </a:rPr>
              <a:t>: </a:t>
            </a:r>
            <a:r>
              <a:rPr lang="en-US" dirty="0" err="1" smtClean="0"/>
              <a:t>MultiR</a:t>
            </a:r>
            <a:endParaRPr lang="en-US" dirty="0" smtClean="0"/>
          </a:p>
          <a:p>
            <a:endParaRPr lang="en-US" b="1" dirty="0" smtClean="0"/>
          </a:p>
          <a:p>
            <a:r>
              <a:rPr lang="en-US" b="1" dirty="0" smtClean="0"/>
              <a:t>Black</a:t>
            </a:r>
            <a:r>
              <a:rPr lang="en-US" dirty="0" smtClean="0"/>
              <a:t>: Soft Constraints</a:t>
            </a:r>
          </a:p>
          <a:p>
            <a:endParaRPr lang="en-US" dirty="0" smtClean="0"/>
          </a:p>
          <a:p>
            <a:r>
              <a:rPr lang="en-US" b="1" dirty="0" smtClean="0">
                <a:solidFill>
                  <a:schemeClr val="accent3"/>
                </a:solidFill>
              </a:rPr>
              <a:t>Green</a:t>
            </a:r>
            <a:r>
              <a:rPr lang="en-US" dirty="0" smtClean="0">
                <a:solidFill>
                  <a:schemeClr val="accent3"/>
                </a:solidFill>
              </a:rPr>
              <a:t>: </a:t>
            </a:r>
            <a:r>
              <a:rPr lang="en-US" dirty="0" smtClean="0"/>
              <a:t>Missing Data Model</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01"/>
          <a:stretch/>
        </p:blipFill>
        <p:spPr bwMode="auto">
          <a:xfrm>
            <a:off x="228600" y="1481137"/>
            <a:ext cx="5638800" cy="520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6" name="TextBox 5"/>
          <p:cNvSpPr txBox="1"/>
          <p:nvPr/>
        </p:nvSpPr>
        <p:spPr>
          <a:xfrm>
            <a:off x="6777903" y="2057400"/>
            <a:ext cx="2366097" cy="369332"/>
          </a:xfrm>
          <a:prstGeom prst="rect">
            <a:avLst/>
          </a:prstGeom>
          <a:noFill/>
        </p:spPr>
        <p:txBody>
          <a:bodyPr wrap="none" rtlCol="0">
            <a:spAutoFit/>
          </a:bodyPr>
          <a:lstStyle/>
          <a:p>
            <a:r>
              <a:rPr lang="en-US" dirty="0" smtClean="0"/>
              <a:t>[Hoffmann et. al. 2011]</a:t>
            </a:r>
            <a:endParaRPr lang="en-US" dirty="0"/>
          </a:p>
        </p:txBody>
      </p:sp>
    </p:spTree>
    <p:extLst>
      <p:ext uri="{BB962C8B-B14F-4D97-AF65-F5344CB8AC3E}">
        <p14:creationId xmlns:p14="http://schemas.microsoft.com/office/powerpoint/2010/main" val="3739663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457200" y="1524000"/>
            <a:ext cx="8229600" cy="5181600"/>
          </a:xfrm>
        </p:spPr>
        <p:txBody>
          <a:bodyPr>
            <a:normAutofit fontScale="92500" lnSpcReduction="10000"/>
          </a:bodyPr>
          <a:lstStyle/>
          <a:p>
            <a:pPr marL="0" indent="0">
              <a:buNone/>
            </a:pPr>
            <a:r>
              <a:rPr lang="en-US" b="1" dirty="0" smtClean="0"/>
              <a:t>IE In Informal Text</a:t>
            </a:r>
          </a:p>
          <a:p>
            <a:r>
              <a:rPr lang="en-US" dirty="0" smtClean="0"/>
              <a:t>Analysis of challenges in informal text</a:t>
            </a:r>
          </a:p>
          <a:p>
            <a:r>
              <a:rPr lang="en-US" dirty="0" smtClean="0"/>
              <a:t>Adapted NLP tools to Twitter</a:t>
            </a:r>
          </a:p>
          <a:p>
            <a:pPr marL="0" indent="0">
              <a:buNone/>
            </a:pPr>
            <a:r>
              <a:rPr lang="en-US" dirty="0"/>
              <a:t> </a:t>
            </a:r>
            <a:r>
              <a:rPr lang="en-US" dirty="0" smtClean="0"/>
              <a:t>	</a:t>
            </a:r>
            <a:r>
              <a:rPr lang="en-US" dirty="0" smtClean="0">
                <a:hlinkClick r:id="rId3"/>
              </a:rPr>
              <a:t>http://github.com/aritter/twitter_nlp</a:t>
            </a:r>
            <a:endParaRPr lang="en-US" dirty="0" smtClean="0"/>
          </a:p>
          <a:p>
            <a:r>
              <a:rPr lang="en-US" dirty="0"/>
              <a:t>Calendar </a:t>
            </a:r>
            <a:r>
              <a:rPr lang="en-US" dirty="0" smtClean="0"/>
              <a:t>Demo</a:t>
            </a:r>
          </a:p>
          <a:p>
            <a:pPr marL="0" indent="0">
              <a:buNone/>
            </a:pPr>
            <a:r>
              <a:rPr lang="en-US" dirty="0"/>
              <a:t>	</a:t>
            </a:r>
            <a:r>
              <a:rPr lang="en-US" dirty="0" smtClean="0">
                <a:hlinkClick r:id="rId4"/>
              </a:rPr>
              <a:t>http://statuscalendar.cs.washington.edu/</a:t>
            </a:r>
            <a:endParaRPr lang="en-US" dirty="0" smtClean="0"/>
          </a:p>
          <a:p>
            <a:pPr marL="0" indent="0">
              <a:buNone/>
            </a:pPr>
            <a:r>
              <a:rPr lang="en-US" b="1" dirty="0" smtClean="0"/>
              <a:t>Probabilistic Models of </a:t>
            </a:r>
            <a:r>
              <a:rPr lang="en-US" b="1" dirty="0" smtClean="0"/>
              <a:t>Open Domain IE</a:t>
            </a:r>
            <a:endParaRPr lang="en-US" b="1" dirty="0" smtClean="0"/>
          </a:p>
          <a:p>
            <a:r>
              <a:rPr lang="en-US" dirty="0" smtClean="0"/>
              <a:t>Unsupervised </a:t>
            </a:r>
            <a:r>
              <a:rPr lang="en-US" dirty="0"/>
              <a:t>Event </a:t>
            </a:r>
            <a:r>
              <a:rPr lang="en-US" dirty="0" smtClean="0"/>
              <a:t>Categorization</a:t>
            </a:r>
          </a:p>
          <a:p>
            <a:r>
              <a:rPr lang="en-US" dirty="0" smtClean="0"/>
              <a:t>Distant </a:t>
            </a:r>
            <a:r>
              <a:rPr lang="en-US" dirty="0"/>
              <a:t>Supervision using Topic Models</a:t>
            </a:r>
          </a:p>
          <a:p>
            <a:r>
              <a:rPr lang="en-US" dirty="0" smtClean="0"/>
              <a:t>Modeling missing data in Distant Supervision</a:t>
            </a:r>
          </a:p>
          <a:p>
            <a:pPr marL="0"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31223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Other Themes</a:t>
            </a:r>
            <a:endParaRPr lang="en-US" dirty="0"/>
          </a:p>
        </p:txBody>
      </p:sp>
      <p:sp>
        <p:nvSpPr>
          <p:cNvPr id="3" name="Content Placeholder 2"/>
          <p:cNvSpPr>
            <a:spLocks noGrp="1"/>
          </p:cNvSpPr>
          <p:nvPr>
            <p:ph idx="1"/>
          </p:nvPr>
        </p:nvSpPr>
        <p:spPr>
          <a:xfrm>
            <a:off x="685800" y="1815062"/>
            <a:ext cx="7467600" cy="4848225"/>
          </a:xfrm>
        </p:spPr>
        <p:txBody>
          <a:bodyPr>
            <a:normAutofit/>
          </a:bodyPr>
          <a:lstStyle/>
          <a:p>
            <a:pPr marL="0" indent="0">
              <a:buNone/>
            </a:pPr>
            <a:r>
              <a:rPr lang="en-US" b="1" dirty="0" smtClean="0"/>
              <a:t>Conversational Modeling in Social Media</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a:t>
            </a:r>
            <a:r>
              <a:rPr lang="en-US" sz="2400" dirty="0" smtClean="0">
                <a:solidFill>
                  <a:srgbClr val="FF0000"/>
                </a:solidFill>
              </a:rPr>
              <a:t>NAACL 2010]</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EMNLP </a:t>
            </a:r>
            <a:r>
              <a:rPr lang="en-US" sz="2400" dirty="0" smtClean="0">
                <a:solidFill>
                  <a:srgbClr val="FF0000"/>
                </a:solidFill>
              </a:rPr>
              <a:t>2011]</a:t>
            </a:r>
          </a:p>
          <a:p>
            <a:endParaRPr lang="en-US" dirty="0" smtClean="0"/>
          </a:p>
          <a:p>
            <a:endParaRPr lang="en-US" dirty="0" smtClean="0"/>
          </a:p>
          <a:p>
            <a:pPr marL="0" indent="0">
              <a:buNone/>
            </a:pPr>
            <a:r>
              <a:rPr lang="en-US" b="1" dirty="0" smtClean="0"/>
              <a:t>Paraphrasing Between Language Styles</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Dolan, </a:t>
            </a:r>
            <a:r>
              <a:rPr lang="en-US" sz="2400" dirty="0" err="1" smtClean="0">
                <a:solidFill>
                  <a:srgbClr val="FF0000"/>
                </a:solidFill>
              </a:rPr>
              <a:t>Grishman</a:t>
            </a:r>
            <a:r>
              <a:rPr lang="en-US" sz="2400" dirty="0" smtClean="0">
                <a:solidFill>
                  <a:srgbClr val="FF0000"/>
                </a:solidFill>
              </a:rPr>
              <a:t>, Cherry, COLING 2012]</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a:t>
            </a:r>
            <a:r>
              <a:rPr lang="en-US" sz="2400" dirty="0" err="1" smtClean="0">
                <a:solidFill>
                  <a:srgbClr val="FF0000"/>
                </a:solidFill>
              </a:rPr>
              <a:t>Grishman</a:t>
            </a:r>
            <a:r>
              <a:rPr lang="en-US" sz="2400" dirty="0" smtClean="0">
                <a:solidFill>
                  <a:srgbClr val="FF0000"/>
                </a:solidFill>
              </a:rPr>
              <a:t>, In Submission.]</a:t>
            </a:r>
          </a:p>
          <a:p>
            <a:endParaRPr lang="en-US" dirty="0" smtClean="0"/>
          </a:p>
        </p:txBody>
      </p:sp>
      <p:pic>
        <p:nvPicPr>
          <p:cNvPr id="4" name="Picture 2" descr="https://encrypted-tbn1.gstatic.com/images?q=tbn:ANd9GcQuef9lbACS_DBPvgOtqvblOjxS3oFYcLQCwj3K4RyglvU8aZ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70" y="1143000"/>
            <a:ext cx="2249030" cy="6244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TOTe38hN5VeNw6JsLKJWM51eDsdmcRCsSGHi__iXi0wNuGwtm_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857625"/>
            <a:ext cx="3562350"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49</a:t>
            </a:fld>
            <a:endParaRPr lang="en-US"/>
          </a:p>
        </p:txBody>
      </p:sp>
      <p:sp>
        <p:nvSpPr>
          <p:cNvPr id="6" name="Frame 5"/>
          <p:cNvSpPr/>
          <p:nvPr/>
        </p:nvSpPr>
        <p:spPr>
          <a:xfrm>
            <a:off x="762000" y="2819400"/>
            <a:ext cx="5562600" cy="533400"/>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495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Competing source of info on current events</a:t>
            </a:r>
          </a:p>
          <a:p>
            <a:r>
              <a:rPr lang="en-US" dirty="0" smtClean="0"/>
              <a:t>Status Messages</a:t>
            </a:r>
          </a:p>
          <a:p>
            <a:pPr lvl="1"/>
            <a:r>
              <a:rPr lang="en-US" dirty="0" smtClean="0"/>
              <a:t>Short</a:t>
            </a:r>
          </a:p>
          <a:p>
            <a:pPr lvl="1"/>
            <a:r>
              <a:rPr lang="en-US" dirty="0" smtClean="0"/>
              <a:t>Easy to write (even on mobile devices)</a:t>
            </a:r>
          </a:p>
          <a:p>
            <a:pPr lvl="1"/>
            <a:r>
              <a:rPr lang="en-US" dirty="0" smtClean="0"/>
              <a:t>Instantly and widely disseminated</a:t>
            </a:r>
          </a:p>
          <a:p>
            <a:r>
              <a:rPr lang="en-US" dirty="0" smtClean="0"/>
              <a:t>Double Edged Sword</a:t>
            </a:r>
          </a:p>
          <a:p>
            <a:pPr lvl="1"/>
            <a:r>
              <a:rPr lang="en-US" dirty="0" smtClean="0"/>
              <a:t>Many irrelevant messages</a:t>
            </a:r>
          </a:p>
          <a:p>
            <a:pPr lvl="1"/>
            <a:r>
              <a:rPr lang="en-US" dirty="0" smtClean="0"/>
              <a:t>Many redundant messages</a:t>
            </a:r>
          </a:p>
        </p:txBody>
      </p:sp>
      <p:pic>
        <p:nvPicPr>
          <p:cNvPr id="5" name="Picture 2" descr="http://androinica.com/wp-content/uploads/2010/04/twitter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438" y="300038"/>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6" name="Explosion 1 5"/>
          <p:cNvSpPr/>
          <p:nvPr/>
        </p:nvSpPr>
        <p:spPr>
          <a:xfrm>
            <a:off x="5638800" y="3581400"/>
            <a:ext cx="4038600" cy="38100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Information Overload</a:t>
            </a:r>
            <a:endParaRPr lang="en-US" sz="2800" b="1" dirty="0"/>
          </a:p>
        </p:txBody>
      </p:sp>
      <p:pic>
        <p:nvPicPr>
          <p:cNvPr id="7" name="Picture 2" descr="Sina Weib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
            <a:ext cx="1905000" cy="5810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53471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br>
              <a:rPr lang="en-US" dirty="0" smtClean="0"/>
            </a:br>
            <a:r>
              <a:rPr lang="en-US" dirty="0" smtClean="0"/>
              <a:t> Statistical Machine Translation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44220135"/>
              </p:ext>
            </p:extLst>
          </p:nvPr>
        </p:nvGraphicFramePr>
        <p:xfrm>
          <a:off x="391886" y="2481150"/>
          <a:ext cx="8380227" cy="2794371"/>
        </p:xfrm>
        <a:graphic>
          <a:graphicData uri="http://schemas.openxmlformats.org/drawingml/2006/table">
            <a:tbl>
              <a:tblPr firstRow="1" bandRow="1">
                <a:tableStyleId>{5C22544A-7EE6-4342-B048-85BDC9FD1C3A}</a:tableStyleId>
              </a:tblPr>
              <a:tblGrid>
                <a:gridCol w="1828800"/>
                <a:gridCol w="3758018"/>
                <a:gridCol w="2793409"/>
              </a:tblGrid>
              <a:tr h="616497">
                <a:tc>
                  <a:txBody>
                    <a:bodyPr/>
                    <a:lstStyle/>
                    <a:p>
                      <a:pPr algn="ctr"/>
                      <a:endParaRPr lang="en-US" sz="2800" baseline="0" dirty="0"/>
                    </a:p>
                  </a:txBody>
                  <a:tcPr/>
                </a:tc>
                <a:tc>
                  <a:txBody>
                    <a:bodyPr/>
                    <a:lstStyle/>
                    <a:p>
                      <a:pPr algn="ctr"/>
                      <a:r>
                        <a:rPr lang="en-US" sz="2800" baseline="0" dirty="0" smtClean="0"/>
                        <a:t>SMT</a:t>
                      </a:r>
                      <a:endParaRPr lang="en-US" sz="2800" baseline="0" dirty="0"/>
                    </a:p>
                  </a:txBody>
                  <a:tcPr/>
                </a:tc>
                <a:tc>
                  <a:txBody>
                    <a:bodyPr/>
                    <a:lstStyle/>
                    <a:p>
                      <a:pPr algn="ctr"/>
                      <a:r>
                        <a:rPr lang="en-US" sz="2800" dirty="0" smtClean="0"/>
                        <a:t>Response Generation</a:t>
                      </a:r>
                      <a:endParaRPr lang="en-US" sz="2800" dirty="0"/>
                    </a:p>
                  </a:txBody>
                  <a:tcPr/>
                </a:tc>
              </a:tr>
              <a:tr h="616497">
                <a:tc>
                  <a:txBody>
                    <a:bodyPr/>
                    <a:lstStyle/>
                    <a:p>
                      <a:r>
                        <a:rPr lang="en-US" sz="3200" dirty="0" smtClean="0"/>
                        <a:t>INPUT:</a:t>
                      </a:r>
                      <a:endParaRPr lang="en-US" sz="3200" dirty="0"/>
                    </a:p>
                  </a:txBody>
                  <a:tcPr/>
                </a:tc>
                <a:tc>
                  <a:txBody>
                    <a:bodyPr/>
                    <a:lstStyle/>
                    <a:p>
                      <a:r>
                        <a:rPr lang="en-US" sz="3200" dirty="0" smtClean="0"/>
                        <a:t>Foreign Text</a:t>
                      </a:r>
                      <a:endParaRPr lang="en-US" sz="3200" dirty="0"/>
                    </a:p>
                  </a:txBody>
                  <a:tcPr/>
                </a:tc>
                <a:tc>
                  <a:txBody>
                    <a:bodyPr/>
                    <a:lstStyle/>
                    <a:p>
                      <a:r>
                        <a:rPr lang="en-US" sz="3200" dirty="0" smtClean="0"/>
                        <a:t>User</a:t>
                      </a:r>
                      <a:r>
                        <a:rPr lang="en-US" sz="3200" baseline="0" dirty="0" smtClean="0"/>
                        <a:t> Utterance</a:t>
                      </a:r>
                      <a:endParaRPr lang="en-US" sz="3200" dirty="0"/>
                    </a:p>
                  </a:txBody>
                  <a:tcPr/>
                </a:tc>
              </a:tr>
              <a:tr h="616497">
                <a:tc>
                  <a:txBody>
                    <a:bodyPr/>
                    <a:lstStyle/>
                    <a:p>
                      <a:r>
                        <a:rPr lang="en-US" sz="3200" dirty="0" smtClean="0"/>
                        <a:t>OUTPUT</a:t>
                      </a:r>
                      <a:endParaRPr lang="en-US" sz="3200" dirty="0"/>
                    </a:p>
                  </a:txBody>
                  <a:tcPr/>
                </a:tc>
                <a:tc>
                  <a:txBody>
                    <a:bodyPr/>
                    <a:lstStyle/>
                    <a:p>
                      <a:r>
                        <a:rPr lang="en-US" sz="3200" dirty="0" smtClean="0"/>
                        <a:t>English Text</a:t>
                      </a:r>
                      <a:endParaRPr lang="en-US" sz="3200" dirty="0"/>
                    </a:p>
                  </a:txBody>
                  <a:tcPr/>
                </a:tc>
                <a:tc>
                  <a:txBody>
                    <a:bodyPr/>
                    <a:lstStyle/>
                    <a:p>
                      <a:r>
                        <a:rPr lang="en-US" sz="3200" dirty="0" smtClean="0"/>
                        <a:t>Response</a:t>
                      </a:r>
                      <a:endParaRPr lang="en-US" sz="3200" dirty="0"/>
                    </a:p>
                  </a:txBody>
                  <a:tcPr/>
                </a:tc>
              </a:tr>
              <a:tr h="616497">
                <a:tc>
                  <a:txBody>
                    <a:bodyPr/>
                    <a:lstStyle/>
                    <a:p>
                      <a:r>
                        <a:rPr lang="en-US" sz="3200" dirty="0" smtClean="0"/>
                        <a:t>TRAIN:</a:t>
                      </a:r>
                      <a:endParaRPr lang="en-US" sz="3200" dirty="0"/>
                    </a:p>
                  </a:txBody>
                  <a:tcPr/>
                </a:tc>
                <a:tc>
                  <a:txBody>
                    <a:bodyPr/>
                    <a:lstStyle/>
                    <a:p>
                      <a:r>
                        <a:rPr lang="en-US" sz="3200" dirty="0" smtClean="0"/>
                        <a:t>Parallel Corpora</a:t>
                      </a:r>
                      <a:endParaRPr lang="en-US" sz="3200" dirty="0"/>
                    </a:p>
                  </a:txBody>
                  <a:tcPr/>
                </a:tc>
                <a:tc>
                  <a:txBody>
                    <a:bodyPr/>
                    <a:lstStyle/>
                    <a:p>
                      <a:r>
                        <a:rPr lang="en-US" sz="3200" dirty="0" smtClean="0"/>
                        <a:t>Conversations</a:t>
                      </a:r>
                      <a:endParaRPr lang="en-US" sz="3200" dirty="0"/>
                    </a:p>
                  </a:txBody>
                  <a:tcPr/>
                </a:tc>
              </a:tr>
            </a:tbl>
          </a:graphicData>
        </a:graphic>
      </p:graphicFrame>
      <p:sp>
        <p:nvSpPr>
          <p:cNvPr id="5" name="Rectangle 4"/>
          <p:cNvSpPr/>
          <p:nvPr/>
        </p:nvSpPr>
        <p:spPr>
          <a:xfrm>
            <a:off x="5954486" y="2438400"/>
            <a:ext cx="2893828" cy="2895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119699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br>
              <a:rPr lang="en-US" dirty="0" smtClean="0"/>
            </a:br>
            <a:r>
              <a:rPr lang="en-US" dirty="0" smtClean="0"/>
              <a:t> Statistical Machine Translation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90229958"/>
              </p:ext>
            </p:extLst>
          </p:nvPr>
        </p:nvGraphicFramePr>
        <p:xfrm>
          <a:off x="391886" y="2481150"/>
          <a:ext cx="8380227" cy="2794371"/>
        </p:xfrm>
        <a:graphic>
          <a:graphicData uri="http://schemas.openxmlformats.org/drawingml/2006/table">
            <a:tbl>
              <a:tblPr firstRow="1" bandRow="1">
                <a:tableStyleId>{5C22544A-7EE6-4342-B048-85BDC9FD1C3A}</a:tableStyleId>
              </a:tblPr>
              <a:tblGrid>
                <a:gridCol w="1828800"/>
                <a:gridCol w="3758018"/>
                <a:gridCol w="2793409"/>
              </a:tblGrid>
              <a:tr h="616497">
                <a:tc>
                  <a:txBody>
                    <a:bodyPr/>
                    <a:lstStyle/>
                    <a:p>
                      <a:pPr algn="ctr"/>
                      <a:endParaRPr lang="en-US" sz="2800" baseline="0" dirty="0"/>
                    </a:p>
                  </a:txBody>
                  <a:tcPr/>
                </a:tc>
                <a:tc>
                  <a:txBody>
                    <a:bodyPr/>
                    <a:lstStyle/>
                    <a:p>
                      <a:pPr algn="ctr"/>
                      <a:r>
                        <a:rPr lang="en-US" sz="2800" baseline="0" dirty="0" smtClean="0"/>
                        <a:t>SMT</a:t>
                      </a:r>
                      <a:endParaRPr lang="en-US" sz="2800" baseline="0" dirty="0"/>
                    </a:p>
                  </a:txBody>
                  <a:tcPr/>
                </a:tc>
                <a:tc>
                  <a:txBody>
                    <a:bodyPr/>
                    <a:lstStyle/>
                    <a:p>
                      <a:pPr algn="ctr"/>
                      <a:r>
                        <a:rPr lang="en-US" sz="2800" dirty="0" smtClean="0"/>
                        <a:t>Response Generation</a:t>
                      </a:r>
                      <a:endParaRPr lang="en-US" sz="2800" dirty="0"/>
                    </a:p>
                  </a:txBody>
                  <a:tcPr/>
                </a:tc>
              </a:tr>
              <a:tr h="616497">
                <a:tc>
                  <a:txBody>
                    <a:bodyPr/>
                    <a:lstStyle/>
                    <a:p>
                      <a:r>
                        <a:rPr lang="en-US" sz="3200" dirty="0" smtClean="0"/>
                        <a:t>INPUT:</a:t>
                      </a:r>
                      <a:endParaRPr lang="en-US" sz="3200" dirty="0"/>
                    </a:p>
                  </a:txBody>
                  <a:tcPr/>
                </a:tc>
                <a:tc>
                  <a:txBody>
                    <a:bodyPr/>
                    <a:lstStyle/>
                    <a:p>
                      <a:r>
                        <a:rPr lang="en-US" sz="3200" dirty="0" smtClean="0"/>
                        <a:t>Foreign Text</a:t>
                      </a:r>
                      <a:endParaRPr lang="en-US" sz="3200" dirty="0"/>
                    </a:p>
                  </a:txBody>
                  <a:tcPr/>
                </a:tc>
                <a:tc>
                  <a:txBody>
                    <a:bodyPr/>
                    <a:lstStyle/>
                    <a:p>
                      <a:r>
                        <a:rPr lang="en-US" sz="3200" dirty="0" smtClean="0"/>
                        <a:t>User</a:t>
                      </a:r>
                      <a:r>
                        <a:rPr lang="en-US" sz="3200" baseline="0" dirty="0" smtClean="0"/>
                        <a:t> Utterance</a:t>
                      </a:r>
                      <a:endParaRPr lang="en-US" sz="3200" dirty="0"/>
                    </a:p>
                  </a:txBody>
                  <a:tcPr/>
                </a:tc>
              </a:tr>
              <a:tr h="616497">
                <a:tc>
                  <a:txBody>
                    <a:bodyPr/>
                    <a:lstStyle/>
                    <a:p>
                      <a:r>
                        <a:rPr lang="en-US" sz="3200" dirty="0" smtClean="0"/>
                        <a:t>OUTPUT</a:t>
                      </a:r>
                      <a:endParaRPr lang="en-US" sz="3200" dirty="0"/>
                    </a:p>
                  </a:txBody>
                  <a:tcPr/>
                </a:tc>
                <a:tc>
                  <a:txBody>
                    <a:bodyPr/>
                    <a:lstStyle/>
                    <a:p>
                      <a:r>
                        <a:rPr lang="en-US" sz="3200" dirty="0" smtClean="0"/>
                        <a:t>English Text</a:t>
                      </a:r>
                      <a:endParaRPr lang="en-US" sz="3200" dirty="0"/>
                    </a:p>
                  </a:txBody>
                  <a:tcPr/>
                </a:tc>
                <a:tc>
                  <a:txBody>
                    <a:bodyPr/>
                    <a:lstStyle/>
                    <a:p>
                      <a:r>
                        <a:rPr lang="en-US" sz="3200" dirty="0" smtClean="0"/>
                        <a:t>Response</a:t>
                      </a:r>
                      <a:endParaRPr lang="en-US" sz="3200" dirty="0"/>
                    </a:p>
                  </a:txBody>
                  <a:tcPr/>
                </a:tc>
              </a:tr>
              <a:tr h="616497">
                <a:tc>
                  <a:txBody>
                    <a:bodyPr/>
                    <a:lstStyle/>
                    <a:p>
                      <a:r>
                        <a:rPr lang="en-US" sz="3200" dirty="0" smtClean="0"/>
                        <a:t>TRAIN:</a:t>
                      </a:r>
                      <a:endParaRPr lang="en-US" sz="3200" dirty="0"/>
                    </a:p>
                  </a:txBody>
                  <a:tcPr/>
                </a:tc>
                <a:tc>
                  <a:txBody>
                    <a:bodyPr/>
                    <a:lstStyle/>
                    <a:p>
                      <a:r>
                        <a:rPr lang="en-US" sz="3200" dirty="0" smtClean="0"/>
                        <a:t>Parallel Corpora</a:t>
                      </a:r>
                      <a:endParaRPr lang="en-US" sz="3200" dirty="0"/>
                    </a:p>
                  </a:txBody>
                  <a:tcPr/>
                </a:tc>
                <a:tc>
                  <a:txBody>
                    <a:bodyPr/>
                    <a:lstStyle/>
                    <a:p>
                      <a:r>
                        <a:rPr lang="en-US" sz="3200" dirty="0" smtClean="0"/>
                        <a:t>Conversations</a:t>
                      </a:r>
                      <a:endParaRPr lang="en-US" sz="3200" dirty="0"/>
                    </a:p>
                  </a:txBody>
                  <a:tcPr/>
                </a:tc>
              </a:tr>
            </a:tbl>
          </a:graphicData>
        </a:graphic>
      </p:graphicFrame>
      <p:sp>
        <p:nvSpPr>
          <p:cNvPr id="5" name="Rectangle 4"/>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166656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6" name="Rectangle 5"/>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4146120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0" name="Rectangle 9"/>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275432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5" name="Rectangle 14"/>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3419809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3105150" y="2666998"/>
            <a:ext cx="3219450" cy="2689088"/>
            <a:chOff x="5143500" y="2075251"/>
            <a:chExt cx="3219450" cy="2689088"/>
          </a:xfrm>
        </p:grpSpPr>
        <p:sp>
          <p:nvSpPr>
            <p:cNvPr id="8" name="Rectangle 7"/>
            <p:cNvSpPr/>
            <p:nvPr/>
          </p:nvSpPr>
          <p:spPr>
            <a:xfrm>
              <a:off x="6388255" y="4056453"/>
              <a:ext cx="1974695" cy="707886"/>
            </a:xfrm>
            <a:prstGeom prst="rect">
              <a:avLst/>
            </a:prstGeom>
            <a:solidFill>
              <a:srgbClr val="FFFF00"/>
            </a:solidFill>
          </p:spPr>
          <p:txBody>
            <a:bodyPr wrap="square">
              <a:spAutoFit/>
            </a:bodyPr>
            <a:lstStyle/>
            <a:p>
              <a:r>
                <a:rPr lang="en-US" sz="4000" dirty="0">
                  <a:solidFill>
                    <a:schemeClr val="tx2"/>
                  </a:solidFill>
                </a:rPr>
                <a:t>b</a:t>
              </a:r>
              <a:r>
                <a:rPr lang="en-US" sz="4000" dirty="0" smtClean="0">
                  <a:solidFill>
                    <a:schemeClr val="tx2"/>
                  </a:solidFill>
                </a:rPr>
                <a:t>e there</a:t>
              </a:r>
              <a:endParaRPr lang="en-US" sz="4000" dirty="0">
                <a:solidFill>
                  <a:schemeClr val="tx2"/>
                </a:solidFill>
              </a:endParaRPr>
            </a:p>
          </p:txBody>
        </p:sp>
        <p:sp>
          <p:nvSpPr>
            <p:cNvPr id="11" name="Left Brace 10"/>
            <p:cNvSpPr/>
            <p:nvPr/>
          </p:nvSpPr>
          <p:spPr>
            <a:xfrm rot="16200000">
              <a:off x="5524500" y="1694251"/>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7" name="Straight Arrow Connector 16"/>
            <p:cNvCxnSpPr>
              <a:stCxn id="11" idx="1"/>
              <a:endCxn id="8" idx="0"/>
            </p:cNvCxnSpPr>
            <p:nvPr/>
          </p:nvCxnSpPr>
          <p:spPr>
            <a:xfrm>
              <a:off x="5867400" y="2761051"/>
              <a:ext cx="1508203" cy="12954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9" name="Rectangle 18"/>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1631973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3105150" y="2666998"/>
            <a:ext cx="3219450" cy="2689088"/>
            <a:chOff x="5143500" y="2075251"/>
            <a:chExt cx="3219450" cy="2689088"/>
          </a:xfrm>
        </p:grpSpPr>
        <p:sp>
          <p:nvSpPr>
            <p:cNvPr id="8" name="Rectangle 7"/>
            <p:cNvSpPr/>
            <p:nvPr/>
          </p:nvSpPr>
          <p:spPr>
            <a:xfrm>
              <a:off x="6388255" y="4056453"/>
              <a:ext cx="1974695" cy="707886"/>
            </a:xfrm>
            <a:prstGeom prst="rect">
              <a:avLst/>
            </a:prstGeom>
            <a:solidFill>
              <a:srgbClr val="FFFF00"/>
            </a:solidFill>
          </p:spPr>
          <p:txBody>
            <a:bodyPr wrap="square">
              <a:spAutoFit/>
            </a:bodyPr>
            <a:lstStyle/>
            <a:p>
              <a:r>
                <a:rPr lang="en-US" sz="4000" dirty="0">
                  <a:solidFill>
                    <a:schemeClr val="tx2"/>
                  </a:solidFill>
                </a:rPr>
                <a:t>b</a:t>
              </a:r>
              <a:r>
                <a:rPr lang="en-US" sz="4000" dirty="0" smtClean="0">
                  <a:solidFill>
                    <a:schemeClr val="tx2"/>
                  </a:solidFill>
                </a:rPr>
                <a:t>e there</a:t>
              </a:r>
              <a:endParaRPr lang="en-US" sz="4000" dirty="0">
                <a:solidFill>
                  <a:schemeClr val="tx2"/>
                </a:solidFill>
              </a:endParaRPr>
            </a:p>
          </p:txBody>
        </p:sp>
        <p:sp>
          <p:nvSpPr>
            <p:cNvPr id="11" name="Left Brace 10"/>
            <p:cNvSpPr/>
            <p:nvPr/>
          </p:nvSpPr>
          <p:spPr>
            <a:xfrm rot="16200000">
              <a:off x="5524500" y="1694251"/>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7" name="Straight Arrow Connector 16"/>
            <p:cNvCxnSpPr>
              <a:stCxn id="11" idx="1"/>
              <a:endCxn id="8" idx="0"/>
            </p:cNvCxnSpPr>
            <p:nvPr/>
          </p:nvCxnSpPr>
          <p:spPr>
            <a:xfrm>
              <a:off x="5867400" y="2761051"/>
              <a:ext cx="1508203" cy="12954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grpSp>
        <p:nvGrpSpPr>
          <p:cNvPr id="24" name="Group 23"/>
          <p:cNvGrpSpPr/>
          <p:nvPr/>
        </p:nvGrpSpPr>
        <p:grpSpPr>
          <a:xfrm>
            <a:off x="6477000" y="2667000"/>
            <a:ext cx="2667000" cy="2689086"/>
            <a:chOff x="2438400" y="2317013"/>
            <a:chExt cx="2667000" cy="2689086"/>
          </a:xfrm>
        </p:grpSpPr>
        <p:sp>
          <p:nvSpPr>
            <p:cNvPr id="25" name="Rectangle 24"/>
            <p:cNvSpPr/>
            <p:nvPr/>
          </p:nvSpPr>
          <p:spPr>
            <a:xfrm>
              <a:off x="2438400" y="4298213"/>
              <a:ext cx="2667000" cy="707886"/>
            </a:xfrm>
            <a:prstGeom prst="rect">
              <a:avLst/>
            </a:prstGeom>
            <a:solidFill>
              <a:srgbClr val="FFFF00"/>
            </a:solidFill>
          </p:spPr>
          <p:txBody>
            <a:bodyPr wrap="square">
              <a:spAutoFit/>
            </a:bodyPr>
            <a:lstStyle/>
            <a:p>
              <a:r>
                <a:rPr lang="en-US" sz="4000" dirty="0">
                  <a:solidFill>
                    <a:schemeClr val="tx2"/>
                  </a:solidFill>
                </a:rPr>
                <a:t>t</a:t>
              </a:r>
              <a:r>
                <a:rPr lang="en-US" sz="4000" dirty="0" smtClean="0">
                  <a:solidFill>
                    <a:schemeClr val="tx2"/>
                  </a:solidFill>
                </a:rPr>
                <a:t>omorrow !</a:t>
              </a:r>
              <a:endParaRPr lang="en-US" sz="4000" dirty="0">
                <a:solidFill>
                  <a:schemeClr val="tx2"/>
                </a:solidFill>
              </a:endParaRPr>
            </a:p>
          </p:txBody>
        </p:sp>
        <p:sp>
          <p:nvSpPr>
            <p:cNvPr id="26" name="Left Brace 25"/>
            <p:cNvSpPr/>
            <p:nvPr/>
          </p:nvSpPr>
          <p:spPr>
            <a:xfrm rot="16200000">
              <a:off x="3581400" y="1936013"/>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7" name="Straight Arrow Connector 26"/>
            <p:cNvCxnSpPr>
              <a:stCxn id="26" idx="1"/>
              <a:endCxn id="25" idx="0"/>
            </p:cNvCxnSpPr>
            <p:nvPr/>
          </p:nvCxnSpPr>
          <p:spPr>
            <a:xfrm flipH="1">
              <a:off x="3771900" y="3002813"/>
              <a:ext cx="15240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3" name="Rectangle 22"/>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247263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5" name="Rectangle 4"/>
          <p:cNvSpPr/>
          <p:nvPr/>
        </p:nvSpPr>
        <p:spPr>
          <a:xfrm>
            <a:off x="457200" y="3200400"/>
            <a:ext cx="8229600" cy="523220"/>
          </a:xfrm>
          <a:prstGeom prst="rect">
            <a:avLst/>
          </a:prstGeom>
        </p:spPr>
        <p:txBody>
          <a:bodyPr wrap="square">
            <a:spAutoFit/>
          </a:bodyPr>
          <a:lstStyle/>
          <a:p>
            <a:r>
              <a:rPr lang="en-US" sz="2800" dirty="0" smtClean="0">
                <a:hlinkClick r:id="rId3"/>
              </a:rPr>
              <a:t>www.cs.washington.edu/homes/aritter/mt_chat.html</a:t>
            </a:r>
            <a:endParaRPr lang="en-US" sz="2800" dirty="0"/>
          </a:p>
        </p:txBody>
      </p:sp>
    </p:spTree>
    <p:extLst>
      <p:ext uri="{BB962C8B-B14F-4D97-AF65-F5344CB8AC3E}">
        <p14:creationId xmlns:p14="http://schemas.microsoft.com/office/powerpoint/2010/main" val="77021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Driven Response Generation:</a:t>
            </a:r>
            <a:br>
              <a:rPr lang="en-US" dirty="0" smtClean="0"/>
            </a:br>
            <a:r>
              <a:rPr lang="en-US" dirty="0" smtClean="0"/>
              <a:t>Potential Applications</a:t>
            </a:r>
            <a:endParaRPr lang="en-US" dirty="0"/>
          </a:p>
        </p:txBody>
      </p:sp>
      <p:sp>
        <p:nvSpPr>
          <p:cNvPr id="3" name="Content Placeholder 2"/>
          <p:cNvSpPr>
            <a:spLocks noGrp="1"/>
          </p:cNvSpPr>
          <p:nvPr>
            <p:ph idx="1"/>
          </p:nvPr>
        </p:nvSpPr>
        <p:spPr>
          <a:xfrm>
            <a:off x="457200" y="2255837"/>
            <a:ext cx="8686800" cy="2468563"/>
          </a:xfrm>
        </p:spPr>
        <p:txBody>
          <a:bodyPr>
            <a:normAutofit/>
          </a:bodyPr>
          <a:lstStyle/>
          <a:p>
            <a:r>
              <a:rPr lang="en-US" dirty="0" smtClean="0"/>
              <a:t>Conversationally-aware </a:t>
            </a:r>
            <a:r>
              <a:rPr lang="en-US" b="1" dirty="0" smtClean="0"/>
              <a:t>predictive text entry</a:t>
            </a:r>
          </a:p>
          <a:p>
            <a:pPr lvl="1"/>
            <a:r>
              <a:rPr lang="en-US" b="1" dirty="0" smtClean="0"/>
              <a:t>Speech</a:t>
            </a:r>
            <a:r>
              <a:rPr lang="en-US" dirty="0" smtClean="0"/>
              <a:t> Interface to SMS/Twitter </a:t>
            </a:r>
            <a:r>
              <a:rPr lang="en-US" dirty="0" smtClean="0">
                <a:solidFill>
                  <a:schemeClr val="accent1"/>
                </a:solidFill>
              </a:rPr>
              <a:t>(</a:t>
            </a:r>
            <a:r>
              <a:rPr lang="en-US" dirty="0" err="1" smtClean="0">
                <a:solidFill>
                  <a:schemeClr val="accent1"/>
                </a:solidFill>
              </a:rPr>
              <a:t>Ju</a:t>
            </a:r>
            <a:r>
              <a:rPr lang="en-US" dirty="0" smtClean="0">
                <a:solidFill>
                  <a:schemeClr val="accent1"/>
                </a:solidFill>
              </a:rPr>
              <a:t> and </a:t>
            </a:r>
            <a:r>
              <a:rPr lang="en-US" dirty="0" err="1" smtClean="0">
                <a:solidFill>
                  <a:schemeClr val="accent1"/>
                </a:solidFill>
              </a:rPr>
              <a:t>Paek</a:t>
            </a:r>
            <a:r>
              <a:rPr lang="en-US" dirty="0" smtClean="0">
                <a:solidFill>
                  <a:schemeClr val="accent1"/>
                </a:solidFill>
              </a:rPr>
              <a:t> 2010)</a:t>
            </a:r>
            <a:endParaRPr lang="en-US" dirty="0">
              <a:solidFill>
                <a:schemeClr val="accent1"/>
              </a:solidFill>
            </a:endParaRPr>
          </a:p>
        </p:txBody>
      </p:sp>
      <p:grpSp>
        <p:nvGrpSpPr>
          <p:cNvPr id="17" name="Group 16"/>
          <p:cNvGrpSpPr/>
          <p:nvPr/>
        </p:nvGrpSpPr>
        <p:grpSpPr>
          <a:xfrm>
            <a:off x="304800" y="4520624"/>
            <a:ext cx="5029200" cy="2261176"/>
            <a:chOff x="304800" y="4520624"/>
            <a:chExt cx="5029200" cy="2261176"/>
          </a:xfrm>
        </p:grpSpPr>
        <p:grpSp>
          <p:nvGrpSpPr>
            <p:cNvPr id="6" name="Group 5"/>
            <p:cNvGrpSpPr/>
            <p:nvPr/>
          </p:nvGrpSpPr>
          <p:grpSpPr>
            <a:xfrm>
              <a:off x="304800" y="4520625"/>
              <a:ext cx="5029200" cy="2261175"/>
              <a:chOff x="304800" y="4520625"/>
              <a:chExt cx="5029200" cy="2261175"/>
            </a:xfrm>
          </p:grpSpPr>
          <p:grpSp>
            <p:nvGrpSpPr>
              <p:cNvPr id="10" name="Group 9"/>
              <p:cNvGrpSpPr/>
              <p:nvPr/>
            </p:nvGrpSpPr>
            <p:grpSpPr>
              <a:xfrm>
                <a:off x="304800" y="4848224"/>
                <a:ext cx="5029200" cy="1933576"/>
                <a:chOff x="304800" y="4848224"/>
                <a:chExt cx="5029200" cy="1933576"/>
              </a:xfrm>
            </p:grpSpPr>
            <p:pic>
              <p:nvPicPr>
                <p:cNvPr id="1026" name="Picture 2" descr="http://perception.csl.uiuc.edu/recognition/Images/speech_sig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4848224"/>
                  <a:ext cx="2409825" cy="19335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5210211"/>
                  <a:ext cx="2448491" cy="1077218"/>
                </a:xfrm>
                <a:prstGeom prst="rect">
                  <a:avLst/>
                </a:prstGeom>
              </p:spPr>
              <p:txBody>
                <a:bodyPr wrap="square">
                  <a:spAutoFit/>
                </a:bodyPr>
                <a:lstStyle/>
                <a:p>
                  <a:r>
                    <a:rPr lang="en-US" sz="3200" dirty="0" smtClean="0"/>
                    <a:t>I’m feeling sick</a:t>
                  </a:r>
                  <a:endParaRPr lang="en-US" sz="3200" dirty="0"/>
                </a:p>
              </p:txBody>
            </p:sp>
          </p:grpSp>
          <p:sp>
            <p:nvSpPr>
              <p:cNvPr id="12" name="Rectangle 11"/>
              <p:cNvSpPr/>
              <p:nvPr/>
            </p:nvSpPr>
            <p:spPr>
              <a:xfrm>
                <a:off x="447109" y="4520625"/>
                <a:ext cx="1381691" cy="584775"/>
              </a:xfrm>
              <a:prstGeom prst="rect">
                <a:avLst/>
              </a:prstGeom>
            </p:spPr>
            <p:txBody>
              <a:bodyPr wrap="square">
                <a:spAutoFit/>
              </a:bodyPr>
              <a:lstStyle/>
              <a:p>
                <a:r>
                  <a:rPr lang="en-US" sz="3200" b="1" dirty="0" smtClean="0"/>
                  <a:t>Status:</a:t>
                </a:r>
                <a:endParaRPr lang="en-US" sz="3200" b="1" dirty="0"/>
              </a:p>
            </p:txBody>
          </p:sp>
        </p:grpSp>
        <p:sp>
          <p:nvSpPr>
            <p:cNvPr id="14" name="Rectangle 13"/>
            <p:cNvSpPr/>
            <p:nvPr/>
          </p:nvSpPr>
          <p:spPr>
            <a:xfrm>
              <a:off x="3018957" y="4520624"/>
              <a:ext cx="2209801" cy="584775"/>
            </a:xfrm>
            <a:prstGeom prst="rect">
              <a:avLst/>
            </a:prstGeom>
          </p:spPr>
          <p:txBody>
            <a:bodyPr wrap="square">
              <a:spAutoFit/>
            </a:bodyPr>
            <a:lstStyle/>
            <a:p>
              <a:r>
                <a:rPr lang="en-US" sz="3200" b="1" dirty="0" smtClean="0"/>
                <a:t>Response:</a:t>
              </a:r>
              <a:endParaRPr lang="en-US" sz="3200" b="1" dirty="0"/>
            </a:p>
          </p:txBody>
        </p:sp>
      </p:grpSp>
      <p:grpSp>
        <p:nvGrpSpPr>
          <p:cNvPr id="19" name="Group 18"/>
          <p:cNvGrpSpPr/>
          <p:nvPr/>
        </p:nvGrpSpPr>
        <p:grpSpPr>
          <a:xfrm>
            <a:off x="2300803" y="4520623"/>
            <a:ext cx="6538398" cy="1766806"/>
            <a:chOff x="2300803" y="4520623"/>
            <a:chExt cx="6538398" cy="1766806"/>
          </a:xfrm>
        </p:grpSpPr>
        <p:grpSp>
          <p:nvGrpSpPr>
            <p:cNvPr id="11" name="Group 10"/>
            <p:cNvGrpSpPr/>
            <p:nvPr/>
          </p:nvGrpSpPr>
          <p:grpSpPr>
            <a:xfrm>
              <a:off x="2300803" y="5210211"/>
              <a:ext cx="6538398" cy="1077218"/>
              <a:chOff x="2300803" y="5210211"/>
              <a:chExt cx="6538398" cy="1077218"/>
            </a:xfrm>
          </p:grpSpPr>
          <p:sp>
            <p:nvSpPr>
              <p:cNvPr id="5" name="Rectangle 4"/>
              <p:cNvSpPr/>
              <p:nvPr/>
            </p:nvSpPr>
            <p:spPr>
              <a:xfrm>
                <a:off x="2300803" y="5287155"/>
                <a:ext cx="529312"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9" name="Group 8"/>
              <p:cNvGrpSpPr/>
              <p:nvPr/>
            </p:nvGrpSpPr>
            <p:grpSpPr>
              <a:xfrm>
                <a:off x="5192315" y="5210211"/>
                <a:ext cx="3646886" cy="1077218"/>
                <a:chOff x="5192315" y="5210211"/>
                <a:chExt cx="3646886" cy="1077218"/>
              </a:xfrm>
            </p:grpSpPr>
            <p:sp>
              <p:nvSpPr>
                <p:cNvPr id="7" name="Rectangle 6"/>
                <p:cNvSpPr/>
                <p:nvPr/>
              </p:nvSpPr>
              <p:spPr>
                <a:xfrm>
                  <a:off x="5192315" y="5287154"/>
                  <a:ext cx="529312"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a:off x="5791201" y="5210211"/>
                  <a:ext cx="3048000" cy="1077218"/>
                </a:xfrm>
                <a:prstGeom prst="rect">
                  <a:avLst/>
                </a:prstGeom>
              </p:spPr>
              <p:txBody>
                <a:bodyPr wrap="square">
                  <a:spAutoFit/>
                </a:bodyPr>
                <a:lstStyle/>
                <a:p>
                  <a:r>
                    <a:rPr lang="en-US" sz="3200" dirty="0" smtClean="0"/>
                    <a:t>Hope you feel better</a:t>
                  </a:r>
                  <a:endParaRPr lang="en-US" sz="3200" dirty="0"/>
                </a:p>
              </p:txBody>
            </p:sp>
          </p:grpSp>
        </p:grpSp>
        <p:sp>
          <p:nvSpPr>
            <p:cNvPr id="18" name="Rectangle 17"/>
            <p:cNvSpPr/>
            <p:nvPr/>
          </p:nvSpPr>
          <p:spPr>
            <a:xfrm>
              <a:off x="5943599" y="4520623"/>
              <a:ext cx="2209801" cy="584775"/>
            </a:xfrm>
            <a:prstGeom prst="rect">
              <a:avLst/>
            </a:prstGeom>
          </p:spPr>
          <p:txBody>
            <a:bodyPr wrap="square">
              <a:spAutoFit/>
            </a:bodyPr>
            <a:lstStyle/>
            <a:p>
              <a:r>
                <a:rPr lang="en-US" sz="3200" b="1" dirty="0" smtClean="0"/>
                <a:t>Response:</a:t>
              </a:r>
              <a:endParaRPr lang="en-US" sz="3200" b="1" dirty="0"/>
            </a:p>
          </p:txBody>
        </p:sp>
      </p:grpSp>
      <p:sp>
        <p:nvSpPr>
          <p:cNvPr id="13" name="Rectangle 12"/>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4179228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441" t="5636" r="35489"/>
          <a:stretch/>
        </p:blipFill>
        <p:spPr bwMode="auto">
          <a:xfrm>
            <a:off x="609600" y="457200"/>
            <a:ext cx="7924800" cy="927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848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Noisy Text: Challenges</a:t>
            </a:r>
            <a:endParaRPr lang="en-US" dirty="0"/>
          </a:p>
        </p:txBody>
      </p:sp>
      <p:sp>
        <p:nvSpPr>
          <p:cNvPr id="3" name="Content Placeholder 2"/>
          <p:cNvSpPr>
            <a:spLocks noGrp="1"/>
          </p:cNvSpPr>
          <p:nvPr>
            <p:ph idx="1"/>
          </p:nvPr>
        </p:nvSpPr>
        <p:spPr/>
        <p:txBody>
          <a:bodyPr>
            <a:normAutofit/>
          </a:bodyPr>
          <a:lstStyle/>
          <a:p>
            <a:r>
              <a:rPr lang="en-US" dirty="0" smtClean="0"/>
              <a:t>Lexical Variation (misspellings, abbreviations)</a:t>
            </a:r>
          </a:p>
          <a:p>
            <a:pPr lvl="1"/>
            <a:r>
              <a:rPr lang="en-US" sz="1600" dirty="0"/>
              <a:t>`2m', `2ma', `2mar', `2mara', `2maro', `2marrow', `2mor', `2mora', `2moro', `2morow', `2morr', </a:t>
            </a:r>
            <a:r>
              <a:rPr lang="en-US" sz="1600" dirty="0" smtClean="0"/>
              <a:t>`</a:t>
            </a:r>
            <a:r>
              <a:rPr lang="en-US" sz="1600" dirty="0"/>
              <a:t>2morro', `2morrow', `2moz', `2mr', `2mro', `2mrrw', `2mrw', `2mw', `</a:t>
            </a:r>
            <a:r>
              <a:rPr lang="en-US" sz="1600" dirty="0" err="1"/>
              <a:t>tmmrw</a:t>
            </a:r>
            <a:r>
              <a:rPr lang="en-US" sz="1600" dirty="0"/>
              <a:t>', `</a:t>
            </a:r>
            <a:r>
              <a:rPr lang="en-US" sz="1600" dirty="0" err="1"/>
              <a:t>tmo</a:t>
            </a:r>
            <a:r>
              <a:rPr lang="en-US" sz="1600" dirty="0"/>
              <a:t>', `</a:t>
            </a:r>
            <a:r>
              <a:rPr lang="en-US" sz="1600" dirty="0" err="1"/>
              <a:t>tmoro</a:t>
            </a:r>
            <a:r>
              <a:rPr lang="en-US" sz="1600" dirty="0"/>
              <a:t>', </a:t>
            </a:r>
            <a:r>
              <a:rPr lang="en-US" sz="1600" dirty="0" smtClean="0"/>
              <a:t>`</a:t>
            </a:r>
            <a:r>
              <a:rPr lang="en-US" sz="1600" dirty="0" err="1"/>
              <a:t>tmorrow</a:t>
            </a:r>
            <a:r>
              <a:rPr lang="en-US" sz="1600" dirty="0"/>
              <a:t>', `</a:t>
            </a:r>
            <a:r>
              <a:rPr lang="en-US" sz="1600" dirty="0" err="1"/>
              <a:t>tmoz</a:t>
            </a:r>
            <a:r>
              <a:rPr lang="en-US" sz="1600" dirty="0"/>
              <a:t>', `</a:t>
            </a:r>
            <a:r>
              <a:rPr lang="en-US" sz="1600" dirty="0" err="1"/>
              <a:t>tmr</a:t>
            </a:r>
            <a:r>
              <a:rPr lang="en-US" sz="1600" dirty="0"/>
              <a:t>', `</a:t>
            </a:r>
            <a:r>
              <a:rPr lang="en-US" sz="1600" dirty="0" err="1"/>
              <a:t>tmro</a:t>
            </a:r>
            <a:r>
              <a:rPr lang="en-US" sz="1600" dirty="0"/>
              <a:t>', `</a:t>
            </a:r>
            <a:r>
              <a:rPr lang="en-US" sz="1600" dirty="0" err="1"/>
              <a:t>tmrow</a:t>
            </a:r>
            <a:r>
              <a:rPr lang="en-US" sz="1600" dirty="0"/>
              <a:t>', `</a:t>
            </a:r>
            <a:r>
              <a:rPr lang="en-US" sz="1600" dirty="0" err="1"/>
              <a:t>tmrrow</a:t>
            </a:r>
            <a:r>
              <a:rPr lang="en-US" sz="1600" dirty="0"/>
              <a:t>', `</a:t>
            </a:r>
            <a:r>
              <a:rPr lang="en-US" sz="1600" dirty="0" err="1"/>
              <a:t>tmrrw</a:t>
            </a:r>
            <a:r>
              <a:rPr lang="en-US" sz="1600" dirty="0"/>
              <a:t>', `</a:t>
            </a:r>
            <a:r>
              <a:rPr lang="en-US" sz="1600" dirty="0" err="1"/>
              <a:t>tmrw</a:t>
            </a:r>
            <a:r>
              <a:rPr lang="en-US" sz="1600" dirty="0"/>
              <a:t>', `</a:t>
            </a:r>
            <a:r>
              <a:rPr lang="en-US" sz="1600" dirty="0" err="1"/>
              <a:t>tmrww</a:t>
            </a:r>
            <a:r>
              <a:rPr lang="en-US" sz="1600" dirty="0"/>
              <a:t>', `</a:t>
            </a:r>
            <a:r>
              <a:rPr lang="en-US" sz="1600" dirty="0" err="1"/>
              <a:t>tmw</a:t>
            </a:r>
            <a:r>
              <a:rPr lang="en-US" sz="1600" dirty="0"/>
              <a:t>', `</a:t>
            </a:r>
            <a:r>
              <a:rPr lang="en-US" sz="1600" dirty="0" err="1"/>
              <a:t>tomaro</a:t>
            </a:r>
            <a:r>
              <a:rPr lang="en-US" sz="1600" dirty="0"/>
              <a:t>', </a:t>
            </a:r>
            <a:r>
              <a:rPr lang="en-US" sz="1600" dirty="0" smtClean="0"/>
              <a:t>`</a:t>
            </a:r>
            <a:r>
              <a:rPr lang="en-US" sz="1600" dirty="0" err="1"/>
              <a:t>tomarow</a:t>
            </a:r>
            <a:r>
              <a:rPr lang="en-US" sz="1600" dirty="0"/>
              <a:t>', `</a:t>
            </a:r>
            <a:r>
              <a:rPr lang="en-US" sz="1600" dirty="0" err="1"/>
              <a:t>tomarro</a:t>
            </a:r>
            <a:r>
              <a:rPr lang="en-US" sz="1600" dirty="0"/>
              <a:t>', `</a:t>
            </a:r>
            <a:r>
              <a:rPr lang="en-US" sz="1600" dirty="0" err="1"/>
              <a:t>tomarrow</a:t>
            </a:r>
            <a:r>
              <a:rPr lang="en-US" sz="1600" dirty="0"/>
              <a:t>', `</a:t>
            </a:r>
            <a:r>
              <a:rPr lang="en-US" sz="1600" dirty="0" err="1"/>
              <a:t>tomm</a:t>
            </a:r>
            <a:r>
              <a:rPr lang="en-US" sz="1600" dirty="0"/>
              <a:t>', `</a:t>
            </a:r>
            <a:r>
              <a:rPr lang="en-US" sz="1600" dirty="0" err="1"/>
              <a:t>tommarow</a:t>
            </a:r>
            <a:r>
              <a:rPr lang="en-US" sz="1600" dirty="0"/>
              <a:t>', `</a:t>
            </a:r>
            <a:r>
              <a:rPr lang="en-US" sz="1600" dirty="0" err="1"/>
              <a:t>tommarrow</a:t>
            </a:r>
            <a:r>
              <a:rPr lang="en-US" sz="1600" dirty="0"/>
              <a:t>', `</a:t>
            </a:r>
            <a:r>
              <a:rPr lang="en-US" sz="1600" dirty="0" err="1"/>
              <a:t>tommoro</a:t>
            </a:r>
            <a:r>
              <a:rPr lang="en-US" sz="1600" dirty="0"/>
              <a:t>', `</a:t>
            </a:r>
            <a:r>
              <a:rPr lang="en-US" sz="1600" dirty="0" err="1"/>
              <a:t>tommorow</a:t>
            </a:r>
            <a:r>
              <a:rPr lang="en-US" sz="1600" dirty="0"/>
              <a:t>', </a:t>
            </a:r>
            <a:r>
              <a:rPr lang="en-US" sz="1600" dirty="0" smtClean="0"/>
              <a:t>`</a:t>
            </a:r>
            <a:r>
              <a:rPr lang="en-US" sz="1600" dirty="0" err="1"/>
              <a:t>tommorrow</a:t>
            </a:r>
            <a:r>
              <a:rPr lang="en-US" sz="1600" dirty="0"/>
              <a:t>', `</a:t>
            </a:r>
            <a:r>
              <a:rPr lang="en-US" sz="1600" dirty="0" err="1"/>
              <a:t>tommorw</a:t>
            </a:r>
            <a:r>
              <a:rPr lang="en-US" sz="1600" dirty="0"/>
              <a:t>', `</a:t>
            </a:r>
            <a:r>
              <a:rPr lang="en-US" sz="1600" dirty="0" err="1"/>
              <a:t>tommrow</a:t>
            </a:r>
            <a:r>
              <a:rPr lang="en-US" sz="1600" dirty="0"/>
              <a:t>', `</a:t>
            </a:r>
            <a:r>
              <a:rPr lang="en-US" sz="1600" dirty="0" err="1"/>
              <a:t>tomo</a:t>
            </a:r>
            <a:r>
              <a:rPr lang="en-US" sz="1600" dirty="0"/>
              <a:t>', `</a:t>
            </a:r>
            <a:r>
              <a:rPr lang="en-US" sz="1600" dirty="0" err="1"/>
              <a:t>tomolo</a:t>
            </a:r>
            <a:r>
              <a:rPr lang="en-US" sz="1600" dirty="0"/>
              <a:t>', `</a:t>
            </a:r>
            <a:r>
              <a:rPr lang="en-US" sz="1600" dirty="0" err="1"/>
              <a:t>tomoro</a:t>
            </a:r>
            <a:r>
              <a:rPr lang="en-US" sz="1600" dirty="0"/>
              <a:t>', `</a:t>
            </a:r>
            <a:r>
              <a:rPr lang="en-US" sz="1600" dirty="0" err="1"/>
              <a:t>tomorow</a:t>
            </a:r>
            <a:r>
              <a:rPr lang="en-US" sz="1600" dirty="0"/>
              <a:t>', `</a:t>
            </a:r>
            <a:r>
              <a:rPr lang="en-US" sz="1600" dirty="0" err="1" smtClean="0"/>
              <a:t>tomorro</a:t>
            </a:r>
            <a:r>
              <a:rPr lang="en-US" sz="1600" dirty="0"/>
              <a:t>', `</a:t>
            </a:r>
            <a:r>
              <a:rPr lang="en-US" sz="1600" dirty="0" err="1"/>
              <a:t>tomorrw</a:t>
            </a:r>
            <a:r>
              <a:rPr lang="en-US" sz="1600" dirty="0"/>
              <a:t>', </a:t>
            </a:r>
            <a:r>
              <a:rPr lang="en-US" sz="1600" dirty="0" smtClean="0"/>
              <a:t>`</a:t>
            </a:r>
            <a:r>
              <a:rPr lang="en-US" sz="1600" dirty="0" err="1"/>
              <a:t>tomoz</a:t>
            </a:r>
            <a:r>
              <a:rPr lang="en-US" sz="1600" dirty="0"/>
              <a:t>', `</a:t>
            </a:r>
            <a:r>
              <a:rPr lang="en-US" sz="1600" dirty="0" err="1"/>
              <a:t>tomrw</a:t>
            </a:r>
            <a:r>
              <a:rPr lang="en-US" sz="1600" dirty="0"/>
              <a:t>', `</a:t>
            </a:r>
            <a:r>
              <a:rPr lang="en-US" sz="1600" dirty="0" err="1" smtClean="0"/>
              <a:t>tomz</a:t>
            </a:r>
            <a:r>
              <a:rPr lang="en-US" sz="1600" dirty="0" smtClean="0"/>
              <a:t>‘</a:t>
            </a:r>
          </a:p>
          <a:p>
            <a:r>
              <a:rPr lang="en-US" dirty="0" smtClean="0"/>
              <a:t>Unreliable Capitalization</a:t>
            </a:r>
          </a:p>
          <a:p>
            <a:pPr lvl="1"/>
            <a:r>
              <a:rPr lang="en-US" sz="2400" dirty="0" smtClean="0"/>
              <a:t>“The </a:t>
            </a:r>
            <a:r>
              <a:rPr lang="en-US" sz="2400" dirty="0"/>
              <a:t>Hobbit has </a:t>
            </a:r>
            <a:r>
              <a:rPr lang="en-US" sz="2400" dirty="0" smtClean="0"/>
              <a:t>FINALLY </a:t>
            </a:r>
            <a:r>
              <a:rPr lang="en-US" sz="2400" dirty="0"/>
              <a:t>started filming! </a:t>
            </a:r>
            <a:r>
              <a:rPr lang="en-US" sz="2400" dirty="0" smtClean="0"/>
              <a:t>I cannot </a:t>
            </a:r>
            <a:r>
              <a:rPr lang="en-US" sz="2400" dirty="0"/>
              <a:t>wait</a:t>
            </a:r>
            <a:r>
              <a:rPr lang="en-US" sz="2400" dirty="0" smtClean="0"/>
              <a:t>!”</a:t>
            </a:r>
            <a:endParaRPr lang="en-US" sz="2400" dirty="0"/>
          </a:p>
          <a:p>
            <a:r>
              <a:rPr lang="en-US" dirty="0" smtClean="0"/>
              <a:t>Unique Grammar</a:t>
            </a:r>
          </a:p>
          <a:p>
            <a:pPr lvl="1"/>
            <a:r>
              <a:rPr lang="en-US" sz="2400" dirty="0"/>
              <a:t>“</a:t>
            </a:r>
            <a:r>
              <a:rPr lang="en-US" sz="2400" dirty="0" err="1"/>
              <a:t>watchng</a:t>
            </a:r>
            <a:r>
              <a:rPr lang="en-US" sz="2400" dirty="0"/>
              <a:t> </a:t>
            </a:r>
            <a:r>
              <a:rPr lang="en-US" sz="2400" dirty="0" err="1" smtClean="0"/>
              <a:t>american</a:t>
            </a:r>
            <a:r>
              <a:rPr lang="en-US" sz="2400" dirty="0"/>
              <a:t> </a:t>
            </a:r>
            <a:r>
              <a:rPr lang="en-US" sz="2400" dirty="0" smtClean="0"/>
              <a:t>dad</a:t>
            </a:r>
            <a:r>
              <a:rPr lang="en-US" sz="2400"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91279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Other Themes</a:t>
            </a:r>
            <a:endParaRPr lang="en-US" dirty="0"/>
          </a:p>
        </p:txBody>
      </p:sp>
      <p:sp>
        <p:nvSpPr>
          <p:cNvPr id="3" name="Content Placeholder 2"/>
          <p:cNvSpPr>
            <a:spLocks noGrp="1"/>
          </p:cNvSpPr>
          <p:nvPr>
            <p:ph idx="1"/>
          </p:nvPr>
        </p:nvSpPr>
        <p:spPr>
          <a:xfrm>
            <a:off x="685800" y="1815062"/>
            <a:ext cx="7467600" cy="4848225"/>
          </a:xfrm>
        </p:spPr>
        <p:txBody>
          <a:bodyPr>
            <a:normAutofit/>
          </a:bodyPr>
          <a:lstStyle/>
          <a:p>
            <a:pPr marL="0" indent="0">
              <a:buNone/>
            </a:pPr>
            <a:r>
              <a:rPr lang="en-US" b="1" dirty="0" smtClean="0"/>
              <a:t>Conversational Modeling in Social Media</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a:t>
            </a:r>
            <a:r>
              <a:rPr lang="en-US" sz="2400" dirty="0" smtClean="0">
                <a:solidFill>
                  <a:srgbClr val="FF0000"/>
                </a:solidFill>
              </a:rPr>
              <a:t>NAACL 2010]</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EMNLP </a:t>
            </a:r>
            <a:r>
              <a:rPr lang="en-US" sz="2400" dirty="0" smtClean="0">
                <a:solidFill>
                  <a:srgbClr val="FF0000"/>
                </a:solidFill>
              </a:rPr>
              <a:t>2011]</a:t>
            </a:r>
          </a:p>
          <a:p>
            <a:endParaRPr lang="en-US" dirty="0" smtClean="0"/>
          </a:p>
          <a:p>
            <a:endParaRPr lang="en-US" dirty="0" smtClean="0"/>
          </a:p>
          <a:p>
            <a:pPr marL="0" indent="0">
              <a:buNone/>
            </a:pPr>
            <a:r>
              <a:rPr lang="en-US" b="1" dirty="0" smtClean="0"/>
              <a:t>Paraphrasing Between Language Styles</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Dolan, </a:t>
            </a:r>
            <a:r>
              <a:rPr lang="en-US" sz="2400" dirty="0" err="1" smtClean="0">
                <a:solidFill>
                  <a:srgbClr val="FF0000"/>
                </a:solidFill>
              </a:rPr>
              <a:t>Grishman</a:t>
            </a:r>
            <a:r>
              <a:rPr lang="en-US" sz="2400" dirty="0" smtClean="0">
                <a:solidFill>
                  <a:srgbClr val="FF0000"/>
                </a:solidFill>
              </a:rPr>
              <a:t>, Cherry, COLING 2012]</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a:t>
            </a:r>
            <a:r>
              <a:rPr lang="en-US" sz="2400" dirty="0" err="1" smtClean="0">
                <a:solidFill>
                  <a:srgbClr val="FF0000"/>
                </a:solidFill>
              </a:rPr>
              <a:t>Grishman</a:t>
            </a:r>
            <a:r>
              <a:rPr lang="en-US" sz="2400" dirty="0" smtClean="0">
                <a:solidFill>
                  <a:srgbClr val="FF0000"/>
                </a:solidFill>
              </a:rPr>
              <a:t>, In Submission.]</a:t>
            </a:r>
          </a:p>
          <a:p>
            <a:endParaRPr lang="en-US" dirty="0" smtClean="0"/>
          </a:p>
        </p:txBody>
      </p:sp>
      <p:pic>
        <p:nvPicPr>
          <p:cNvPr id="4" name="Picture 2" descr="https://encrypted-tbn1.gstatic.com/images?q=tbn:ANd9GcQuef9lbACS_DBPvgOtqvblOjxS3oFYcLQCwj3K4RyglvU8aZ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70" y="1143000"/>
            <a:ext cx="2249030" cy="6244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TOTe38hN5VeNw6JsLKJWM51eDsdmcRCsSGHi__iXi0wNuGwtm_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857625"/>
            <a:ext cx="3562350"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60</a:t>
            </a:fld>
            <a:endParaRPr lang="en-US"/>
          </a:p>
        </p:txBody>
      </p:sp>
      <p:sp>
        <p:nvSpPr>
          <p:cNvPr id="6" name="Frame 5"/>
          <p:cNvSpPr/>
          <p:nvPr/>
        </p:nvSpPr>
        <p:spPr>
          <a:xfrm>
            <a:off x="1066800" y="4953000"/>
            <a:ext cx="6934200" cy="533400"/>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6657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Paraphrasing Language Styles</a:t>
            </a:r>
            <a:endParaRPr lang="en-US" dirty="0"/>
          </a:p>
        </p:txBody>
      </p:sp>
      <p:sp>
        <p:nvSpPr>
          <p:cNvPr id="3" name="Content Placeholder 2"/>
          <p:cNvSpPr>
            <a:spLocks noGrp="1"/>
          </p:cNvSpPr>
          <p:nvPr>
            <p:ph idx="1"/>
          </p:nvPr>
        </p:nvSpPr>
        <p:spPr/>
        <p:txBody>
          <a:bodyPr/>
          <a:lstStyle/>
          <a:p>
            <a:r>
              <a:rPr lang="en-US" dirty="0" smtClean="0"/>
              <a:t>Approach: use modern translations as parallel text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35" t="25446" r="10840" b="8036"/>
          <a:stretch/>
        </p:blipFill>
        <p:spPr bwMode="auto">
          <a:xfrm>
            <a:off x="9601200" y="4271365"/>
            <a:ext cx="3482187" cy="162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05000" y="1143000"/>
            <a:ext cx="7086600" cy="461665"/>
          </a:xfrm>
          <a:prstGeom prst="rect">
            <a:avLst/>
          </a:prstGeom>
        </p:spPr>
        <p:txBody>
          <a:bodyPr wrap="square">
            <a:spAutoFit/>
          </a:bodyPr>
          <a:lstStyle/>
          <a:p>
            <a:pPr lvl="1"/>
            <a:r>
              <a:rPr lang="en-US" sz="2400" dirty="0">
                <a:solidFill>
                  <a:srgbClr val="FF0000"/>
                </a:solidFill>
              </a:rPr>
              <a:t>[</a:t>
            </a:r>
            <a:r>
              <a:rPr lang="en-US" sz="2400" dirty="0" err="1">
                <a:solidFill>
                  <a:srgbClr val="FF0000"/>
                </a:solidFill>
              </a:rPr>
              <a:t>Xu</a:t>
            </a:r>
            <a:r>
              <a:rPr lang="en-US" sz="2400" dirty="0">
                <a:solidFill>
                  <a:srgbClr val="FF0000"/>
                </a:solidFill>
              </a:rPr>
              <a:t>, </a:t>
            </a:r>
            <a:r>
              <a:rPr lang="en-US" sz="2400" b="1" dirty="0">
                <a:solidFill>
                  <a:srgbClr val="FF0000"/>
                </a:solidFill>
              </a:rPr>
              <a:t>Ritter</a:t>
            </a:r>
            <a:r>
              <a:rPr lang="en-US" sz="2400" dirty="0">
                <a:solidFill>
                  <a:srgbClr val="FF0000"/>
                </a:solidFill>
              </a:rPr>
              <a:t>, Dolan, </a:t>
            </a:r>
            <a:r>
              <a:rPr lang="en-US" sz="2400" dirty="0" err="1">
                <a:solidFill>
                  <a:srgbClr val="FF0000"/>
                </a:solidFill>
              </a:rPr>
              <a:t>Grishman</a:t>
            </a:r>
            <a:r>
              <a:rPr lang="en-US" sz="2400" dirty="0">
                <a:solidFill>
                  <a:srgbClr val="FF0000"/>
                </a:solidFill>
              </a:rPr>
              <a:t>, Cherry, COLING 2012]</a:t>
            </a:r>
          </a:p>
        </p:txBody>
      </p:sp>
      <p:grpSp>
        <p:nvGrpSpPr>
          <p:cNvPr id="8" name="Group 7"/>
          <p:cNvGrpSpPr/>
          <p:nvPr/>
        </p:nvGrpSpPr>
        <p:grpSpPr>
          <a:xfrm>
            <a:off x="457200" y="2514600"/>
            <a:ext cx="8191500" cy="3629025"/>
            <a:chOff x="2331346" y="3638550"/>
            <a:chExt cx="8191500" cy="3629025"/>
          </a:xfrm>
        </p:grpSpPr>
        <p:pic>
          <p:nvPicPr>
            <p:cNvPr id="1028" name="Picture 4" descr="http://images3.wikia.nocookie.net/__cb20070815013031/starwars/images/e/e9/PalpatineTauntingLu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46" y="3638550"/>
              <a:ext cx="6233907"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7665346" y="3815477"/>
              <a:ext cx="2857500" cy="2124075"/>
            </a:xfrm>
            <a:prstGeom prst="wedgeRoundRectCallout">
              <a:avLst>
                <a:gd name="adj1" fmla="val -45833"/>
                <a:gd name="adj2" fmla="val 701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If you will not be turned you will be destroyed!</a:t>
              </a:r>
            </a:p>
            <a:p>
              <a:pPr algn="ctr"/>
              <a:r>
                <a:rPr lang="en-US" dirty="0" smtClean="0"/>
                <a:t>--------------------------------</a:t>
              </a:r>
            </a:p>
            <a:p>
              <a:pPr algn="ctr"/>
              <a:r>
                <a:rPr lang="en-US" dirty="0" smtClean="0"/>
                <a:t>If you will not be </a:t>
              </a:r>
              <a:r>
                <a:rPr lang="en-US" dirty="0" err="1" smtClean="0"/>
                <a:t>turn’d</a:t>
              </a:r>
              <a:r>
                <a:rPr lang="en-US" dirty="0" smtClean="0"/>
                <a:t>, you will be undone!</a:t>
              </a:r>
              <a:endParaRPr lang="en-US" dirty="0"/>
            </a:p>
          </p:txBody>
        </p:sp>
      </p:grpSp>
      <p:sp>
        <p:nvSpPr>
          <p:cNvPr id="12" name="Rectangle 11"/>
          <p:cNvSpPr/>
          <p:nvPr/>
        </p:nvSpPr>
        <p:spPr>
          <a:xfrm>
            <a:off x="6019800" y="3657600"/>
            <a:ext cx="24384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447800" y="2185987"/>
            <a:ext cx="5867400" cy="4286250"/>
            <a:chOff x="-3657600" y="3657600"/>
            <a:chExt cx="5867400" cy="4286250"/>
          </a:xfrm>
        </p:grpSpPr>
        <p:pic>
          <p:nvPicPr>
            <p:cNvPr id="6" name="Picture 2" descr="http://a4.ec-images.myspacecdn.com/images01/100/46aa66e6f547fb5173a8ebb7af73497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657600"/>
              <a:ext cx="5715000" cy="4286250"/>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1" name="Rounded Rectangular Callout 10"/>
            <p:cNvSpPr/>
            <p:nvPr/>
          </p:nvSpPr>
          <p:spPr>
            <a:xfrm>
              <a:off x="-1276350" y="3686175"/>
              <a:ext cx="3486150" cy="1766887"/>
            </a:xfrm>
            <a:prstGeom prst="wedgeRoundRectCallout">
              <a:avLst>
                <a:gd name="adj1" fmla="val -45833"/>
                <a:gd name="adj2" fmla="val 701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Father, please! Help me!</a:t>
              </a:r>
            </a:p>
            <a:p>
              <a:pPr algn="ctr"/>
              <a:r>
                <a:rPr lang="en-US" dirty="0" smtClean="0"/>
                <a:t>--------------------------------</a:t>
              </a:r>
            </a:p>
            <a:p>
              <a:pPr algn="ctr"/>
              <a:r>
                <a:rPr lang="en-US" dirty="0" smtClean="0"/>
                <a:t>Father, I pray you, help me!</a:t>
              </a:r>
              <a:endParaRPr lang="en-US" dirty="0"/>
            </a:p>
          </p:txBody>
        </p:sp>
      </p:grpSp>
      <p:sp>
        <p:nvSpPr>
          <p:cNvPr id="15" name="Rectangle 14"/>
          <p:cNvSpPr/>
          <p:nvPr/>
        </p:nvSpPr>
        <p:spPr>
          <a:xfrm>
            <a:off x="4191000" y="2990849"/>
            <a:ext cx="2819400" cy="79533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800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Educational Applications</a:t>
            </a:r>
          </a:p>
          <a:p>
            <a:pPr lvl="1"/>
            <a:r>
              <a:rPr lang="en-US" dirty="0" smtClean="0"/>
              <a:t>Allow students to access modern English versions</a:t>
            </a:r>
          </a:p>
          <a:p>
            <a:pPr lvl="2"/>
            <a:r>
              <a:rPr lang="en-US" dirty="0" smtClean="0"/>
              <a:t>modern translations: </a:t>
            </a:r>
            <a:r>
              <a:rPr lang="en-US" dirty="0"/>
              <a:t>Only 17 out of </a:t>
            </a:r>
            <a:r>
              <a:rPr lang="en-US" dirty="0" smtClean="0"/>
              <a:t>38 plays</a:t>
            </a:r>
          </a:p>
          <a:p>
            <a:pPr lvl="2"/>
            <a:r>
              <a:rPr lang="en-US" dirty="0" smtClean="0"/>
              <a:t>Other Elizabethan authors…</a:t>
            </a:r>
          </a:p>
          <a:p>
            <a:r>
              <a:rPr lang="en-US" dirty="0" smtClean="0"/>
              <a:t>Other Domains</a:t>
            </a:r>
          </a:p>
          <a:p>
            <a:pPr lvl="1"/>
            <a:r>
              <a:rPr lang="en-US" dirty="0" smtClean="0"/>
              <a:t>Paraphrasing technical documents</a:t>
            </a:r>
          </a:p>
          <a:p>
            <a:pPr lvl="1"/>
            <a:r>
              <a:rPr lang="en-US" dirty="0" smtClean="0"/>
              <a:t>Informal =&gt; Formal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Title 1"/>
          <p:cNvSpPr>
            <a:spLocks noGrp="1"/>
          </p:cNvSpPr>
          <p:nvPr>
            <p:ph type="title"/>
          </p:nvPr>
        </p:nvSpPr>
        <p:spPr/>
        <p:txBody>
          <a:bodyPr/>
          <a:lstStyle/>
          <a:p>
            <a:r>
              <a:rPr lang="en-US" dirty="0" smtClean="0"/>
              <a:t>Paraphrasing Language Styles</a:t>
            </a:r>
            <a:endParaRPr lang="en-US" dirty="0"/>
          </a:p>
        </p:txBody>
      </p:sp>
      <p:sp>
        <p:nvSpPr>
          <p:cNvPr id="6" name="Rectangle 5"/>
          <p:cNvSpPr/>
          <p:nvPr/>
        </p:nvSpPr>
        <p:spPr>
          <a:xfrm>
            <a:off x="1905000" y="1143000"/>
            <a:ext cx="7086600" cy="461665"/>
          </a:xfrm>
          <a:prstGeom prst="rect">
            <a:avLst/>
          </a:prstGeom>
        </p:spPr>
        <p:txBody>
          <a:bodyPr wrap="square">
            <a:spAutoFit/>
          </a:bodyPr>
          <a:lstStyle/>
          <a:p>
            <a:pPr lvl="1"/>
            <a:r>
              <a:rPr lang="en-US" sz="2400" dirty="0">
                <a:solidFill>
                  <a:srgbClr val="FF0000"/>
                </a:solidFill>
              </a:rPr>
              <a:t>[</a:t>
            </a:r>
            <a:r>
              <a:rPr lang="en-US" sz="2400" dirty="0" err="1">
                <a:solidFill>
                  <a:srgbClr val="FF0000"/>
                </a:solidFill>
              </a:rPr>
              <a:t>Xu</a:t>
            </a:r>
            <a:r>
              <a:rPr lang="en-US" sz="2400" dirty="0">
                <a:solidFill>
                  <a:srgbClr val="FF0000"/>
                </a:solidFill>
              </a:rPr>
              <a:t>, </a:t>
            </a:r>
            <a:r>
              <a:rPr lang="en-US" sz="2400" b="1" dirty="0">
                <a:solidFill>
                  <a:srgbClr val="FF0000"/>
                </a:solidFill>
              </a:rPr>
              <a:t>Ritter</a:t>
            </a:r>
            <a:r>
              <a:rPr lang="en-US" sz="2400" dirty="0">
                <a:solidFill>
                  <a:srgbClr val="FF0000"/>
                </a:solidFill>
              </a:rPr>
              <a:t>, Dolan, </a:t>
            </a:r>
            <a:r>
              <a:rPr lang="en-US" sz="2400" dirty="0" err="1">
                <a:solidFill>
                  <a:srgbClr val="FF0000"/>
                </a:solidFill>
              </a:rPr>
              <a:t>Grishman</a:t>
            </a:r>
            <a:r>
              <a:rPr lang="en-US" sz="2400" dirty="0">
                <a:solidFill>
                  <a:srgbClr val="FF0000"/>
                </a:solidFill>
              </a:rPr>
              <a:t>, Cherry, COLING 2012]</a:t>
            </a:r>
          </a:p>
        </p:txBody>
      </p:sp>
    </p:spTree>
    <p:extLst>
      <p:ext uri="{BB962C8B-B14F-4D97-AF65-F5344CB8AC3E}">
        <p14:creationId xmlns:p14="http://schemas.microsoft.com/office/powerpoint/2010/main" val="1060817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dirty="0" smtClean="0"/>
              <a:t>Future Work: </a:t>
            </a:r>
            <a:br>
              <a:rPr lang="en-US" b="1" dirty="0" smtClean="0"/>
            </a:br>
            <a:r>
              <a:rPr lang="en-US" dirty="0" smtClean="0"/>
              <a:t>Richer Semantics from </a:t>
            </a:r>
            <a:r>
              <a:rPr lang="en-US" dirty="0" err="1" smtClean="0"/>
              <a:t>Microblogs</a:t>
            </a:r>
            <a:endParaRPr lang="en-US" dirty="0"/>
          </a:p>
        </p:txBody>
      </p:sp>
      <p:sp>
        <p:nvSpPr>
          <p:cNvPr id="3" name="Content Placeholder 2"/>
          <p:cNvSpPr>
            <a:spLocks noGrp="1"/>
          </p:cNvSpPr>
          <p:nvPr>
            <p:ph idx="1"/>
          </p:nvPr>
        </p:nvSpPr>
        <p:spPr/>
        <p:txBody>
          <a:bodyPr>
            <a:normAutofit fontScale="92500" lnSpcReduction="10000"/>
          </a:bodyPr>
          <a:lstStyle/>
          <a:p>
            <a:r>
              <a:rPr lang="en-US" dirty="0"/>
              <a:t>Clustering Events (Event Reference Resolution)</a:t>
            </a:r>
          </a:p>
          <a:p>
            <a:pPr lvl="1"/>
            <a:r>
              <a:rPr lang="en-US" dirty="0"/>
              <a:t>Group Tweets which refer to the same event</a:t>
            </a:r>
          </a:p>
          <a:p>
            <a:pPr lvl="1"/>
            <a:r>
              <a:rPr lang="en-US" dirty="0"/>
              <a:t>Group Named entities involved in the same event</a:t>
            </a:r>
          </a:p>
          <a:p>
            <a:r>
              <a:rPr lang="en-US" dirty="0"/>
              <a:t>Schema Discovery</a:t>
            </a:r>
          </a:p>
          <a:p>
            <a:pPr lvl="1"/>
            <a:r>
              <a:rPr lang="en-US" dirty="0"/>
              <a:t>Induce Roles for each type</a:t>
            </a:r>
          </a:p>
          <a:p>
            <a:pPr lvl="1"/>
            <a:r>
              <a:rPr lang="en-US" dirty="0"/>
              <a:t>Classify entities into roles</a:t>
            </a:r>
          </a:p>
          <a:p>
            <a:pPr lvl="1"/>
            <a:r>
              <a:rPr lang="en-US" dirty="0"/>
              <a:t>Concert:</a:t>
            </a:r>
          </a:p>
          <a:p>
            <a:pPr lvl="2"/>
            <a:r>
              <a:rPr lang="en-US" dirty="0"/>
              <a:t>Music Artist</a:t>
            </a:r>
          </a:p>
          <a:p>
            <a:pPr lvl="2"/>
            <a:r>
              <a:rPr lang="en-US" dirty="0"/>
              <a:t>City</a:t>
            </a:r>
          </a:p>
          <a:p>
            <a:pPr lvl="2"/>
            <a:r>
              <a:rPr lang="en-US" dirty="0"/>
              <a:t>Venue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3512458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Future Work:</a:t>
            </a:r>
            <a:br>
              <a:rPr lang="en-US" b="1" dirty="0" smtClean="0"/>
            </a:br>
            <a:r>
              <a:rPr lang="en-US" dirty="0" smtClean="0"/>
              <a:t>Clinical Text Mining</a:t>
            </a:r>
            <a:endParaRPr lang="en-US" dirty="0"/>
          </a:p>
        </p:txBody>
      </p:sp>
      <p:sp>
        <p:nvSpPr>
          <p:cNvPr id="3" name="Content Placeholder 2"/>
          <p:cNvSpPr>
            <a:spLocks noGrp="1"/>
          </p:cNvSpPr>
          <p:nvPr>
            <p:ph idx="1"/>
          </p:nvPr>
        </p:nvSpPr>
        <p:spPr/>
        <p:txBody>
          <a:bodyPr/>
          <a:lstStyle/>
          <a:p>
            <a:r>
              <a:rPr lang="en-US" dirty="0" smtClean="0"/>
              <a:t>An Analogy: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grpSp>
        <p:nvGrpSpPr>
          <p:cNvPr id="10" name="Group 9"/>
          <p:cNvGrpSpPr/>
          <p:nvPr/>
        </p:nvGrpSpPr>
        <p:grpSpPr>
          <a:xfrm>
            <a:off x="2678179" y="2209798"/>
            <a:ext cx="4969611" cy="1390651"/>
            <a:chOff x="2678179" y="2209798"/>
            <a:chExt cx="4969611" cy="1390651"/>
          </a:xfrm>
        </p:grpSpPr>
        <p:pic>
          <p:nvPicPr>
            <p:cNvPr id="6" name="Picture 2" descr="File:Twitter bird logo 2012.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179" y="2405888"/>
              <a:ext cx="1216446" cy="998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encrypted-tbn2.google.com/images?q=tbn:ANd9GcQwK5PyutaiyzJcKWll0LfXn-A3zq13rkCgZCxJlfMYTIBeHp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209798"/>
              <a:ext cx="1856590" cy="139065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4724400" y="2714623"/>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2227158" y="3962400"/>
            <a:ext cx="5420632" cy="1752600"/>
            <a:chOff x="2227158" y="3962400"/>
            <a:chExt cx="5420632" cy="1752600"/>
          </a:xfrm>
        </p:grpSpPr>
        <p:pic>
          <p:nvPicPr>
            <p:cNvPr id="8" name="Picture 2" descr="https://encrypted-tbn3.gstatic.com/images?q=tbn:ANd9GcRcnPywAQbo6YQ2fwL76n7u9N06QySPU93715aEbeShgAjWWbk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158" y="4224839"/>
              <a:ext cx="2118488" cy="1227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ejm logo20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5190" y="3962400"/>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4724400" y="4648200"/>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505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Future Work:</a:t>
            </a:r>
            <a:br>
              <a:rPr lang="en-US" b="1" dirty="0" smtClean="0"/>
            </a:br>
            <a:r>
              <a:rPr lang="en-US" dirty="0" smtClean="0"/>
              <a:t>Clinical Text Mining</a:t>
            </a:r>
            <a:endParaRPr lang="en-US" dirty="0"/>
          </a:p>
        </p:txBody>
      </p:sp>
      <p:sp>
        <p:nvSpPr>
          <p:cNvPr id="3" name="Content Placeholder 2"/>
          <p:cNvSpPr>
            <a:spLocks noGrp="1"/>
          </p:cNvSpPr>
          <p:nvPr>
            <p:ph idx="1"/>
          </p:nvPr>
        </p:nvSpPr>
        <p:spPr/>
        <p:txBody>
          <a:bodyPr/>
          <a:lstStyle/>
          <a:p>
            <a:r>
              <a:rPr lang="en-US" dirty="0" smtClean="0"/>
              <a:t>Unsupervised IE</a:t>
            </a:r>
          </a:p>
          <a:p>
            <a:r>
              <a:rPr lang="en-US" dirty="0" smtClean="0"/>
              <a:t>Same techniques should be apply across domains</a:t>
            </a:r>
          </a:p>
          <a:p>
            <a:pPr lvl="1"/>
            <a:r>
              <a:rPr lang="en-US" dirty="0" smtClean="0"/>
              <a:t>Unsupervised Event Categorization</a:t>
            </a:r>
          </a:p>
          <a:p>
            <a:pPr lvl="1"/>
            <a:r>
              <a:rPr lang="en-US" dirty="0" smtClean="0"/>
              <a:t>Weakly supervised NER</a:t>
            </a:r>
          </a:p>
          <a:p>
            <a:pPr lvl="1"/>
            <a:r>
              <a:rPr lang="en-US" dirty="0" smtClean="0"/>
              <a:t>Distant Supervision / Missing Data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grpSp>
        <p:nvGrpSpPr>
          <p:cNvPr id="14" name="Group 13"/>
          <p:cNvGrpSpPr/>
          <p:nvPr/>
        </p:nvGrpSpPr>
        <p:grpSpPr>
          <a:xfrm>
            <a:off x="2590800" y="5220028"/>
            <a:ext cx="4429125" cy="998470"/>
            <a:chOff x="2590800" y="5220028"/>
            <a:chExt cx="4429125" cy="998470"/>
          </a:xfrm>
        </p:grpSpPr>
        <p:pic>
          <p:nvPicPr>
            <p:cNvPr id="5" name="Picture 2" descr="File:Twitter bird logo 2012.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5220028"/>
              <a:ext cx="1216446" cy="998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mg.freebase.com/api/trans/raw/m/04stkz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75" y="5462087"/>
              <a:ext cx="2381250" cy="51435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5" idx="3"/>
              <a:endCxn id="7" idx="1"/>
            </p:cNvCxnSpPr>
            <p:nvPr/>
          </p:nvCxnSpPr>
          <p:spPr>
            <a:xfrm>
              <a:off x="3807246" y="5719263"/>
              <a:ext cx="831429" cy="0"/>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481263" y="4990775"/>
            <a:ext cx="4538662" cy="1227723"/>
            <a:chOff x="1828800" y="5105400"/>
            <a:chExt cx="4538662" cy="1227723"/>
          </a:xfrm>
        </p:grpSpPr>
        <p:pic>
          <p:nvPicPr>
            <p:cNvPr id="6" name="Picture 2" descr="https://encrypted-tbn3.gstatic.com/images?q=tbn:ANd9GcRcnPywAQbo6YQ2fwL76n7u9N06QySPU93715aEbeShgAjWWbk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5105400"/>
              <a:ext cx="2118488" cy="12277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291137" y="5105400"/>
              <a:ext cx="1076325" cy="1227721"/>
              <a:chOff x="7327518" y="4648200"/>
              <a:chExt cx="1076325" cy="1227721"/>
            </a:xfrm>
          </p:grpSpPr>
          <p:pic>
            <p:nvPicPr>
              <p:cNvPr id="2052" name="Picture 4" descr="https://encrypted-tbn3.gstatic.com/images?q=tbn:ANd9GcT6Ta1tyYc-4DMLSy5A3tn0iXdglBVRSFZoLvlZ640oUem5nNN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7067" y="5123445"/>
                <a:ext cx="657225" cy="7524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2.gstatic.com/images?q=tbn:ANd9GcRx0kBFK3MrXwTXBgt-7-_i31mKgQHP67K6lDIZ99mLPNEnI-q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7518" y="4648200"/>
                <a:ext cx="1076325" cy="33337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Straight Arrow Connector 15"/>
            <p:cNvCxnSpPr/>
            <p:nvPr/>
          </p:nvCxnSpPr>
          <p:spPr>
            <a:xfrm>
              <a:off x="4148137" y="5719261"/>
              <a:ext cx="1143000" cy="2"/>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573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xit" presetSubtype="0" fill="hold"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Future Work:</a:t>
            </a:r>
            <a:br>
              <a:rPr lang="en-US" b="1" dirty="0" smtClean="0"/>
            </a:br>
            <a:r>
              <a:rPr lang="en-US" dirty="0"/>
              <a:t>Medical Research Applications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Identifying </a:t>
            </a:r>
            <a:r>
              <a:rPr lang="en-US" dirty="0" smtClean="0"/>
              <a:t>patients </a:t>
            </a:r>
            <a:r>
              <a:rPr lang="en-US" dirty="0" smtClean="0"/>
              <a:t>matching criteria </a:t>
            </a:r>
            <a:r>
              <a:rPr lang="en-US" dirty="0" smtClean="0"/>
              <a:t>for clinical </a:t>
            </a:r>
            <a:r>
              <a:rPr lang="en-US" dirty="0" smtClean="0"/>
              <a:t>trials</a:t>
            </a:r>
          </a:p>
          <a:p>
            <a:pPr lvl="1"/>
            <a:r>
              <a:rPr lang="en-US" dirty="0"/>
              <a:t>Much of the information is in text</a:t>
            </a:r>
            <a:r>
              <a:rPr lang="en-US" dirty="0" smtClean="0"/>
              <a:t>!</a:t>
            </a:r>
            <a:endParaRPr lang="en-US" dirty="0" smtClean="0"/>
          </a:p>
          <a:p>
            <a:r>
              <a:rPr lang="en-US" dirty="0" smtClean="0"/>
              <a:t>Proactively </a:t>
            </a:r>
            <a:r>
              <a:rPr lang="en-US" dirty="0" smtClean="0"/>
              <a:t>hypothesize treatment problems</a:t>
            </a:r>
          </a:p>
          <a:p>
            <a:pPr lvl="1"/>
            <a:r>
              <a:rPr lang="en-US" dirty="0" smtClean="0"/>
              <a:t>Adverse drug interactions</a:t>
            </a:r>
          </a:p>
          <a:p>
            <a:r>
              <a:rPr lang="en-US" dirty="0" smtClean="0"/>
              <a:t>Connecting Genotypes with Phenotypes</a:t>
            </a:r>
          </a:p>
          <a:p>
            <a:pPr lvl="1"/>
            <a:r>
              <a:rPr lang="en-US" dirty="0" err="1" smtClean="0"/>
              <a:t>Biobanks</a:t>
            </a:r>
            <a:r>
              <a:rPr lang="en-US" dirty="0" smtClean="0"/>
              <a:t>: Electronic Health Records + genetic information</a:t>
            </a:r>
          </a:p>
          <a:p>
            <a:pPr lvl="1"/>
            <a:r>
              <a:rPr lang="en-US" dirty="0" smtClean="0"/>
              <a:t>Much of the information is in text!</a:t>
            </a:r>
          </a:p>
          <a:p>
            <a:r>
              <a:rPr lang="en-US" dirty="0" smtClean="0"/>
              <a:t>Privacy preserving data mining</a:t>
            </a:r>
          </a:p>
          <a:p>
            <a:pPr lvl="1"/>
            <a:r>
              <a:rPr lang="en-US" dirty="0" smtClean="0"/>
              <a:t>Automatically mask-out personally identifiable information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2732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Future Work:</a:t>
            </a:r>
            <a:br>
              <a:rPr lang="en-US" b="1" dirty="0"/>
            </a:br>
            <a:r>
              <a:rPr lang="en-US" dirty="0" smtClean="0"/>
              <a:t>Real-World Language Grounding</a:t>
            </a:r>
            <a:endParaRPr lang="en-US" dirty="0"/>
          </a:p>
        </p:txBody>
      </p:sp>
      <p:pic>
        <p:nvPicPr>
          <p:cNvPr id="4" name="Picture 2" descr="https://encrypted-tbn2.google.com/images?q=tbn:ANd9GcTUcDYUeBRU2souQmWa55bN0LD15KSrv-PvueFrqVq26wZQ3bXl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676400"/>
            <a:ext cx="1676400" cy="16764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H="1">
            <a:off x="2981325" y="3200400"/>
            <a:ext cx="904875" cy="994400"/>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019675" y="3124200"/>
            <a:ext cx="923925" cy="1070600"/>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descr="https://encrypted-tbn3.gstatic.com/images?q=tbn:ANd9GcSuKO8b5pTZbs7xrV183YBZwXAb276bGgqaN2nWgvZdRY2A6Jv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495800"/>
            <a:ext cx="2600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1.gstatic.com/images?q=tbn:ANd9GcR8B6BwyQ0ZX92A_L27G0oStRl2tm70bisAOPl2Tg5DCWi9ItSE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008118"/>
            <a:ext cx="27146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encrypted-tbn3.gstatic.com/images?q=tbn:ANd9GcT3LlONDWYkpiYVTxpOM1GBsy-obTShbj6CnWW-9mic2d9IX4TVS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844" y="4359854"/>
            <a:ext cx="1279316" cy="12965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encrypted-tbn1.gstatic.com/images?q=tbn:ANd9GcSAH9cQeDaHgoS2NWKZ_FgRr8-TFo4320c-UCV1XybmU6-T78P9M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638" y="4038600"/>
            <a:ext cx="1189662" cy="1189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gpsmagazine.com/assets/google-traffi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738905"/>
            <a:ext cx="2933699" cy="15137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2050" name="Picture 2" descr="http://farm3.staticflickr.com/2520/3888057995_049e8d989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2456487"/>
            <a:ext cx="2610079"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58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Approach</a:t>
            </a:r>
            <a:endParaRPr lang="en-US" dirty="0"/>
          </a:p>
        </p:txBody>
      </p:sp>
      <p:sp>
        <p:nvSpPr>
          <p:cNvPr id="3" name="Content Placeholder 2"/>
          <p:cNvSpPr>
            <a:spLocks noGrp="1"/>
          </p:cNvSpPr>
          <p:nvPr>
            <p:ph idx="1"/>
          </p:nvPr>
        </p:nvSpPr>
        <p:spPr>
          <a:xfrm>
            <a:off x="457200" y="1600200"/>
            <a:ext cx="5562600" cy="4525963"/>
          </a:xfrm>
        </p:spPr>
        <p:txBody>
          <a:bodyPr/>
          <a:lstStyle/>
          <a:p>
            <a:r>
              <a:rPr lang="en-US" dirty="0" smtClean="0"/>
              <a:t>Latent Variable Models</a:t>
            </a:r>
          </a:p>
          <a:p>
            <a:pPr lvl="1"/>
            <a:r>
              <a:rPr lang="en-US" dirty="0" smtClean="0"/>
              <a:t>Extend to </a:t>
            </a:r>
            <a:r>
              <a:rPr lang="en-US" dirty="0" err="1" smtClean="0"/>
              <a:t>to</a:t>
            </a:r>
            <a:r>
              <a:rPr lang="en-US" dirty="0" smtClean="0"/>
              <a:t> incorporate </a:t>
            </a:r>
            <a:r>
              <a:rPr lang="en-US" dirty="0" err="1" smtClean="0"/>
              <a:t>realtime</a:t>
            </a:r>
            <a:r>
              <a:rPr lang="en-US" dirty="0" smtClean="0"/>
              <a:t> text + sensor data</a:t>
            </a:r>
          </a:p>
          <a:p>
            <a:pPr lvl="1"/>
            <a:r>
              <a:rPr lang="en-US" dirty="0" smtClean="0"/>
              <a:t>Find links between events text + sensors</a:t>
            </a:r>
          </a:p>
          <a:p>
            <a:r>
              <a:rPr lang="en-US" dirty="0" smtClean="0"/>
              <a:t>Ground the meaning of distributional semantics in real-world sensor data.</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984"/>
          <a:stretch/>
        </p:blipFill>
        <p:spPr bwMode="auto">
          <a:xfrm>
            <a:off x="6508072" y="1752600"/>
            <a:ext cx="2331128" cy="330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109836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Collaborators</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1219200" y="1295400"/>
            <a:ext cx="2819400" cy="502307"/>
          </a:xfrm>
          <a:prstGeom prst="rect">
            <a:avLst/>
          </a:prstGeom>
          <a:noFill/>
          <a:ln w="9525">
            <a:noFill/>
            <a:miter lim="800000"/>
            <a:headEnd/>
            <a:tailEnd/>
          </a:ln>
        </p:spPr>
      </p:pic>
      <p:sp>
        <p:nvSpPr>
          <p:cNvPr id="6" name="Content Placeholder 2"/>
          <p:cNvSpPr>
            <a:spLocks noGrp="1"/>
          </p:cNvSpPr>
          <p:nvPr>
            <p:ph idx="1"/>
          </p:nvPr>
        </p:nvSpPr>
        <p:spPr>
          <a:xfrm>
            <a:off x="838200" y="1905000"/>
            <a:ext cx="3810000" cy="3124200"/>
          </a:xfrm>
        </p:spPr>
        <p:txBody>
          <a:bodyPr>
            <a:normAutofit fontScale="92500" lnSpcReduction="10000"/>
          </a:bodyPr>
          <a:lstStyle/>
          <a:p>
            <a:pPr lvl="1"/>
            <a:r>
              <a:rPr lang="en-US" dirty="0"/>
              <a:t>Doug </a:t>
            </a:r>
            <a:r>
              <a:rPr lang="en-US" dirty="0" smtClean="0"/>
              <a:t>Downey</a:t>
            </a:r>
          </a:p>
          <a:p>
            <a:pPr lvl="1"/>
            <a:r>
              <a:rPr lang="en-US" dirty="0" smtClean="0"/>
              <a:t>Oren </a:t>
            </a:r>
            <a:r>
              <a:rPr lang="en-US" dirty="0" err="1" smtClean="0"/>
              <a:t>Etzioni</a:t>
            </a:r>
            <a:endParaRPr lang="en-US" dirty="0" smtClean="0"/>
          </a:p>
          <a:p>
            <a:pPr lvl="1"/>
            <a:r>
              <a:rPr lang="en-US" dirty="0" smtClean="0"/>
              <a:t>Emily Fox</a:t>
            </a:r>
          </a:p>
          <a:p>
            <a:pPr lvl="1"/>
            <a:r>
              <a:rPr lang="en-US" dirty="0" err="1" smtClean="0"/>
              <a:t>Mausam</a:t>
            </a:r>
            <a:endParaRPr lang="en-US" dirty="0" smtClean="0"/>
          </a:p>
          <a:p>
            <a:pPr lvl="1"/>
            <a:r>
              <a:rPr lang="en-US" dirty="0"/>
              <a:t>Stephen </a:t>
            </a:r>
            <a:r>
              <a:rPr lang="en-US" dirty="0" err="1" smtClean="0"/>
              <a:t>Soderland</a:t>
            </a:r>
            <a:endParaRPr lang="en-US" dirty="0" smtClean="0"/>
          </a:p>
          <a:p>
            <a:pPr lvl="1"/>
            <a:r>
              <a:rPr lang="en-US" dirty="0" smtClean="0"/>
              <a:t>Luke </a:t>
            </a:r>
            <a:r>
              <a:rPr lang="en-US" dirty="0" err="1" smtClean="0"/>
              <a:t>Zettlemoyer</a:t>
            </a:r>
            <a:endParaRPr lang="en-US" dirty="0" smtClean="0"/>
          </a:p>
          <a:p>
            <a:pPr marL="457200" lvl="1" indent="0">
              <a:buNone/>
            </a:pPr>
            <a:r>
              <a:rPr lang="en-US" dirty="0" smtClean="0"/>
              <a:t>…</a:t>
            </a:r>
          </a:p>
        </p:txBody>
      </p:sp>
      <p:pic>
        <p:nvPicPr>
          <p:cNvPr id="4098" name="Picture 2" descr="https://encrypted-tbn1.gstatic.com/images?q=tbn:ANd9GcQuef9lbACS_DBPvgOtqvblOjxS3oFYcLQCwj3K4RyglvU8aZ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219200"/>
            <a:ext cx="2401430" cy="6667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662487" y="2038350"/>
            <a:ext cx="3719513"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err="1" smtClean="0"/>
              <a:t>Sumit</a:t>
            </a:r>
            <a:r>
              <a:rPr lang="en-US" dirty="0" smtClean="0"/>
              <a:t> </a:t>
            </a:r>
            <a:r>
              <a:rPr lang="en-US" dirty="0" err="1" smtClean="0"/>
              <a:t>Basu</a:t>
            </a:r>
            <a:endParaRPr lang="en-US" dirty="0" smtClean="0"/>
          </a:p>
          <a:p>
            <a:pPr lvl="1"/>
            <a:r>
              <a:rPr lang="en-US" dirty="0"/>
              <a:t>Chris </a:t>
            </a:r>
            <a:r>
              <a:rPr lang="en-US" dirty="0" smtClean="0"/>
              <a:t>Burges</a:t>
            </a:r>
          </a:p>
          <a:p>
            <a:pPr lvl="1"/>
            <a:r>
              <a:rPr lang="en-US" dirty="0" smtClean="0"/>
              <a:t>Colin Cherry</a:t>
            </a:r>
          </a:p>
          <a:p>
            <a:pPr lvl="1"/>
            <a:r>
              <a:rPr lang="en-US" dirty="0" smtClean="0"/>
              <a:t>Bill Dolan</a:t>
            </a:r>
          </a:p>
          <a:p>
            <a:pPr marL="457200" lvl="1" indent="0">
              <a:buNone/>
            </a:pPr>
            <a:r>
              <a:rPr lang="en-US" dirty="0" smtClean="0"/>
              <a:t>...</a:t>
            </a:r>
          </a:p>
        </p:txBody>
      </p:sp>
      <p:pic>
        <p:nvPicPr>
          <p:cNvPr id="4100" name="Picture 4" descr="https://encrypted-tbn3.gstatic.com/images?q=tbn:ANd9GcSY2HiB1Qq176OfCiYNclkTMqF-nh26eEz5eagIyC2XhW6VQU5xC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086350"/>
            <a:ext cx="1524000" cy="152400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385887" y="5181600"/>
            <a:ext cx="3719513"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Wei </a:t>
            </a:r>
            <a:r>
              <a:rPr lang="en-US" dirty="0" err="1" smtClean="0"/>
              <a:t>Xu</a:t>
            </a:r>
            <a:endParaRPr lang="en-US" dirty="0" smtClean="0"/>
          </a:p>
          <a:p>
            <a:pPr lvl="1"/>
            <a:r>
              <a:rPr lang="en-US" dirty="0" smtClean="0"/>
              <a:t>Ralph </a:t>
            </a:r>
            <a:r>
              <a:rPr lang="en-US" dirty="0" err="1" smtClean="0"/>
              <a:t>Grishman</a:t>
            </a:r>
            <a:endParaRPr lang="en-US" dirty="0" smtClean="0"/>
          </a:p>
        </p:txBody>
      </p:sp>
      <p:sp>
        <p:nvSpPr>
          <p:cNvPr id="9" name="Rectangle 8"/>
          <p:cNvSpPr/>
          <p:nvPr/>
        </p:nvSpPr>
        <p:spPr>
          <a:xfrm>
            <a:off x="5613549" y="5086350"/>
            <a:ext cx="2768451"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319151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305800" cy="1143000"/>
          </a:xfrm>
        </p:spPr>
        <p:txBody>
          <a:bodyPr>
            <a:normAutofit/>
          </a:bodyPr>
          <a:lstStyle/>
          <a:p>
            <a:pPr algn="l"/>
            <a:r>
              <a:rPr lang="en-US" dirty="0" smtClean="0"/>
              <a:t>Let’s try NLP on Twitter…</a:t>
            </a:r>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18" t="35987" r="10975" b="46721"/>
          <a:stretch/>
        </p:blipFill>
        <p:spPr bwMode="auto">
          <a:xfrm>
            <a:off x="533400" y="3988893"/>
            <a:ext cx="7862978" cy="102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872" t="59360" r="8597" b="24261"/>
          <a:stretch/>
        </p:blipFill>
        <p:spPr bwMode="auto">
          <a:xfrm>
            <a:off x="503207" y="5367067"/>
            <a:ext cx="8031193" cy="957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133600"/>
            <a:ext cx="636713" cy="369332"/>
          </a:xfrm>
          <a:prstGeom prst="rect">
            <a:avLst/>
          </a:prstGeom>
          <a:noFill/>
        </p:spPr>
        <p:txBody>
          <a:bodyPr wrap="none" rtlCol="0">
            <a:spAutoFit/>
          </a:bodyPr>
          <a:lstStyle/>
          <a:p>
            <a:r>
              <a:rPr lang="en-US" b="1" dirty="0" smtClean="0"/>
              <a:t>POS:</a:t>
            </a:r>
            <a:endParaRPr lang="en-US" b="1" dirty="0"/>
          </a:p>
        </p:txBody>
      </p:sp>
      <p:sp>
        <p:nvSpPr>
          <p:cNvPr id="9" name="TextBox 8"/>
          <p:cNvSpPr txBox="1"/>
          <p:nvPr/>
        </p:nvSpPr>
        <p:spPr>
          <a:xfrm>
            <a:off x="759905" y="3657600"/>
            <a:ext cx="851515" cy="369332"/>
          </a:xfrm>
          <a:prstGeom prst="rect">
            <a:avLst/>
          </a:prstGeom>
          <a:noFill/>
        </p:spPr>
        <p:txBody>
          <a:bodyPr wrap="none" rtlCol="0">
            <a:spAutoFit/>
          </a:bodyPr>
          <a:lstStyle/>
          <a:p>
            <a:r>
              <a:rPr lang="en-US" b="1" dirty="0" smtClean="0"/>
              <a:t>Chunk:</a:t>
            </a:r>
            <a:endParaRPr lang="en-US" b="1" dirty="0"/>
          </a:p>
        </p:txBody>
      </p:sp>
      <p:sp>
        <p:nvSpPr>
          <p:cNvPr id="10" name="TextBox 9"/>
          <p:cNvSpPr txBox="1"/>
          <p:nvPr/>
        </p:nvSpPr>
        <p:spPr>
          <a:xfrm>
            <a:off x="762000" y="5029200"/>
            <a:ext cx="643125" cy="369332"/>
          </a:xfrm>
          <a:prstGeom prst="rect">
            <a:avLst/>
          </a:prstGeom>
          <a:noFill/>
        </p:spPr>
        <p:txBody>
          <a:bodyPr wrap="none" rtlCol="0">
            <a:spAutoFit/>
          </a:bodyPr>
          <a:lstStyle/>
          <a:p>
            <a:r>
              <a:rPr lang="en-US" b="1" dirty="0" smtClean="0"/>
              <a:t>NER:</a:t>
            </a:r>
            <a:endParaRPr lang="en-US" b="1" dirty="0"/>
          </a:p>
        </p:txBody>
      </p:sp>
      <p:sp>
        <p:nvSpPr>
          <p:cNvPr id="5" name="TextBox 4"/>
          <p:cNvSpPr txBox="1"/>
          <p:nvPr/>
        </p:nvSpPr>
        <p:spPr>
          <a:xfrm>
            <a:off x="1143000" y="1161871"/>
            <a:ext cx="7076536" cy="1200329"/>
          </a:xfrm>
          <a:prstGeom prst="rect">
            <a:avLst/>
          </a:prstGeom>
          <a:noFill/>
        </p:spPr>
        <p:txBody>
          <a:bodyPr wrap="square" rtlCol="0">
            <a:spAutoFit/>
          </a:bodyPr>
          <a:lstStyle/>
          <a:p>
            <a:pPr algn="ctr"/>
            <a:r>
              <a:rPr lang="en-US" sz="2400" i="1" dirty="0" smtClean="0"/>
              <a:t>“</a:t>
            </a:r>
            <a:r>
              <a:rPr lang="en-US" sz="2400" i="1" dirty="0" err="1" smtClean="0"/>
              <a:t>Yess</a:t>
            </a:r>
            <a:r>
              <a:rPr lang="en-US" sz="2400" i="1" dirty="0"/>
              <a:t>! </a:t>
            </a:r>
            <a:r>
              <a:rPr lang="en-US" sz="2400" i="1" dirty="0" err="1"/>
              <a:t>Yess</a:t>
            </a:r>
            <a:r>
              <a:rPr lang="en-US" sz="2400" i="1" dirty="0"/>
              <a:t>! Its ofﬁcial Nintendo </a:t>
            </a:r>
            <a:r>
              <a:rPr lang="en-US" sz="2400" i="1" dirty="0" smtClean="0"/>
              <a:t>announced today </a:t>
            </a:r>
            <a:r>
              <a:rPr lang="en-US" sz="2400" i="1" dirty="0"/>
              <a:t>that they Will release the Nintendo </a:t>
            </a:r>
            <a:r>
              <a:rPr lang="en-US" sz="2400" i="1" dirty="0" smtClean="0"/>
              <a:t>3DS in </a:t>
            </a:r>
            <a:r>
              <a:rPr lang="en-US" sz="2400" i="1" dirty="0"/>
              <a:t>north America march 27 for $</a:t>
            </a:r>
            <a:r>
              <a:rPr lang="en-US" sz="2400" i="1" dirty="0" smtClean="0"/>
              <a:t>250”</a:t>
            </a:r>
            <a:endParaRPr lang="en-US" sz="2400" i="1" dirty="0"/>
          </a:p>
        </p:txBody>
      </p:sp>
      <p:sp>
        <p:nvSpPr>
          <p:cNvPr id="11" name="Title 1"/>
          <p:cNvSpPr txBox="1">
            <a:spLocks/>
          </p:cNvSpPr>
          <p:nvPr/>
        </p:nvSpPr>
        <p:spPr>
          <a:xfrm>
            <a:off x="6019800" y="304800"/>
            <a:ext cx="209909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Oops!</a:t>
            </a:r>
            <a:endParaRPr lang="en-US" b="1" dirty="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3902" t="45377" r="16391" b="40102"/>
          <a:stretch/>
        </p:blipFill>
        <p:spPr bwMode="auto">
          <a:xfrm>
            <a:off x="468614" y="2514600"/>
            <a:ext cx="8065786" cy="1072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8" name="Frame 7"/>
          <p:cNvSpPr/>
          <p:nvPr/>
        </p:nvSpPr>
        <p:spPr>
          <a:xfrm>
            <a:off x="381000" y="2514600"/>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2286000" y="3988862"/>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4120" y="5845833"/>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2" name="Explosion 1 11"/>
          <p:cNvSpPr/>
          <p:nvPr/>
        </p:nvSpPr>
        <p:spPr>
          <a:xfrm>
            <a:off x="3352800" y="3276600"/>
            <a:ext cx="6629400" cy="4267200"/>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Twitter Has Noisy &amp; Unique Style</a:t>
            </a:r>
            <a:endParaRPr lang="en-US" sz="3200" dirty="0"/>
          </a:p>
        </p:txBody>
      </p:sp>
    </p:spTree>
    <p:extLst>
      <p:ext uri="{BB962C8B-B14F-4D97-AF65-F5344CB8AC3E}">
        <p14:creationId xmlns:p14="http://schemas.microsoft.com/office/powerpoint/2010/main" val="405967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4" grpId="0" animBg="1"/>
      <p:bldP spid="15"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09600" y="3505200"/>
            <a:ext cx="7315200" cy="1295400"/>
            <a:chOff x="609600" y="3505200"/>
            <a:chExt cx="7315200" cy="1295400"/>
          </a:xfrm>
        </p:grpSpPr>
        <p:sp>
          <p:nvSpPr>
            <p:cNvPr id="36" name="Rectangle 35"/>
            <p:cNvSpPr/>
            <p:nvPr/>
          </p:nvSpPr>
          <p:spPr>
            <a:xfrm>
              <a:off x="609600" y="3505200"/>
              <a:ext cx="73152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TextBox 36"/>
            <p:cNvSpPr txBox="1"/>
            <p:nvPr/>
          </p:nvSpPr>
          <p:spPr>
            <a:xfrm>
              <a:off x="612890" y="3516868"/>
              <a:ext cx="1215910" cy="369332"/>
            </a:xfrm>
            <a:prstGeom prst="rect">
              <a:avLst/>
            </a:prstGeom>
            <a:noFill/>
          </p:spPr>
          <p:txBody>
            <a:bodyPr wrap="none" rtlCol="0">
              <a:spAutoFit/>
            </a:bodyPr>
            <a:lstStyle/>
            <a:p>
              <a:r>
                <a:rPr lang="en-US" dirty="0" smtClean="0"/>
                <a:t>Supervised</a:t>
              </a:r>
              <a:endParaRPr lang="en-US" dirty="0"/>
            </a:p>
          </p:txBody>
        </p:sp>
      </p:grpSp>
      <p:grpSp>
        <p:nvGrpSpPr>
          <p:cNvPr id="46" name="Group 45"/>
          <p:cNvGrpSpPr/>
          <p:nvPr/>
        </p:nvGrpSpPr>
        <p:grpSpPr>
          <a:xfrm>
            <a:off x="609600" y="5067300"/>
            <a:ext cx="7315200" cy="1295400"/>
            <a:chOff x="609600" y="5067300"/>
            <a:chExt cx="7315200" cy="1295400"/>
          </a:xfrm>
        </p:grpSpPr>
        <p:sp>
          <p:nvSpPr>
            <p:cNvPr id="38" name="Rectangle 37"/>
            <p:cNvSpPr/>
            <p:nvPr/>
          </p:nvSpPr>
          <p:spPr>
            <a:xfrm>
              <a:off x="609600" y="5067300"/>
              <a:ext cx="73152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9" name="TextBox 38"/>
            <p:cNvSpPr txBox="1"/>
            <p:nvPr/>
          </p:nvSpPr>
          <p:spPr>
            <a:xfrm>
              <a:off x="609600" y="5105400"/>
              <a:ext cx="1469185" cy="369332"/>
            </a:xfrm>
            <a:prstGeom prst="rect">
              <a:avLst/>
            </a:prstGeom>
            <a:noFill/>
          </p:spPr>
          <p:txBody>
            <a:bodyPr wrap="none" rtlCol="0">
              <a:spAutoFit/>
            </a:bodyPr>
            <a:lstStyle/>
            <a:p>
              <a:r>
                <a:rPr lang="en-US" dirty="0" smtClean="0"/>
                <a:t>Unsupervised</a:t>
              </a:r>
              <a:endParaRPr lang="en-US" dirty="0"/>
            </a:p>
          </p:txBody>
        </p:sp>
      </p:grpSp>
      <p:sp>
        <p:nvSpPr>
          <p:cNvPr id="2" name="Title 1"/>
          <p:cNvSpPr>
            <a:spLocks noGrp="1"/>
          </p:cNvSpPr>
          <p:nvPr>
            <p:ph type="title"/>
          </p:nvPr>
        </p:nvSpPr>
        <p:spPr>
          <a:xfrm>
            <a:off x="304800" y="274638"/>
            <a:ext cx="8534400" cy="1143000"/>
          </a:xfrm>
        </p:spPr>
        <p:txBody>
          <a:bodyPr>
            <a:normAutofit fontScale="90000"/>
          </a:bodyPr>
          <a:lstStyle/>
          <a:p>
            <a:r>
              <a:rPr lang="en-US" dirty="0" smtClean="0"/>
              <a:t>Re-Building the NLP Pipeline for Twitter</a:t>
            </a:r>
            <a:endParaRPr lang="en-US" dirty="0"/>
          </a:p>
        </p:txBody>
      </p:sp>
      <p:sp>
        <p:nvSpPr>
          <p:cNvPr id="3" name="Content Placeholder 2"/>
          <p:cNvSpPr>
            <a:spLocks noGrp="1"/>
          </p:cNvSpPr>
          <p:nvPr>
            <p:ph idx="1"/>
          </p:nvPr>
        </p:nvSpPr>
        <p:spPr>
          <a:xfrm>
            <a:off x="304800" y="1600200"/>
            <a:ext cx="8534400" cy="1905000"/>
          </a:xfrm>
        </p:spPr>
        <p:txBody>
          <a:bodyPr>
            <a:normAutofit/>
          </a:bodyPr>
          <a:lstStyle/>
          <a:p>
            <a:r>
              <a:rPr lang="en-US" dirty="0" smtClean="0"/>
              <a:t>Annotate corpus of tweets (~2000)</a:t>
            </a:r>
          </a:p>
          <a:p>
            <a:r>
              <a:rPr lang="en-US" dirty="0" smtClean="0"/>
              <a:t>Train in-domain sequence models</a:t>
            </a:r>
          </a:p>
          <a:p>
            <a:pPr lvl="1"/>
            <a:r>
              <a:rPr lang="en-US" dirty="0" smtClean="0"/>
              <a:t>Word Clusters / Semi-supervised learning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grpSp>
        <p:nvGrpSpPr>
          <p:cNvPr id="35" name="Group 34"/>
          <p:cNvGrpSpPr/>
          <p:nvPr/>
        </p:nvGrpSpPr>
        <p:grpSpPr>
          <a:xfrm>
            <a:off x="1403547" y="3733800"/>
            <a:ext cx="6216453" cy="914400"/>
            <a:chOff x="1403547" y="3733800"/>
            <a:chExt cx="6216453" cy="914400"/>
          </a:xfrm>
        </p:grpSpPr>
        <p:sp>
          <p:nvSpPr>
            <p:cNvPr id="5" name="Rectangle 4"/>
            <p:cNvSpPr/>
            <p:nvPr/>
          </p:nvSpPr>
          <p:spPr>
            <a:xfrm>
              <a:off x="25908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a:t>
              </a:r>
              <a:endParaRPr lang="en-US" dirty="0"/>
            </a:p>
          </p:txBody>
        </p:sp>
        <p:sp>
          <p:nvSpPr>
            <p:cNvPr id="6" name="Rectangle 5"/>
            <p:cNvSpPr/>
            <p:nvPr/>
          </p:nvSpPr>
          <p:spPr>
            <a:xfrm>
              <a:off x="39624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Shallow Parse</a:t>
              </a:r>
              <a:endParaRPr lang="en-US" dirty="0"/>
            </a:p>
          </p:txBody>
        </p:sp>
        <p:sp>
          <p:nvSpPr>
            <p:cNvPr id="7" name="Rectangle 6"/>
            <p:cNvSpPr/>
            <p:nvPr/>
          </p:nvSpPr>
          <p:spPr>
            <a:xfrm>
              <a:off x="53340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sp>
          <p:nvSpPr>
            <p:cNvPr id="8" name="Rectangle 7"/>
            <p:cNvSpPr/>
            <p:nvPr/>
          </p:nvSpPr>
          <p:spPr>
            <a:xfrm>
              <a:off x="67056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Event</a:t>
              </a:r>
              <a:endParaRPr lang="en-US" dirty="0"/>
            </a:p>
          </p:txBody>
        </p:sp>
        <p:cxnSp>
          <p:nvCxnSpPr>
            <p:cNvPr id="9" name="Straight Arrow Connector 8"/>
            <p:cNvCxnSpPr>
              <a:stCxn id="5" idx="3"/>
              <a:endCxn id="6" idx="1"/>
            </p:cNvCxnSpPr>
            <p:nvPr/>
          </p:nvCxnSpPr>
          <p:spPr>
            <a:xfrm>
              <a:off x="35052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1"/>
            </p:cNvCxnSpPr>
            <p:nvPr/>
          </p:nvCxnSpPr>
          <p:spPr>
            <a:xfrm>
              <a:off x="48768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a:endCxn id="8" idx="1"/>
            </p:cNvCxnSpPr>
            <p:nvPr/>
          </p:nvCxnSpPr>
          <p:spPr>
            <a:xfrm>
              <a:off x="62484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11060" y="4006334"/>
              <a:ext cx="184731" cy="369332"/>
            </a:xfrm>
            <a:prstGeom prst="rect">
              <a:avLst/>
            </a:prstGeom>
            <a:noFill/>
          </p:spPr>
          <p:txBody>
            <a:bodyPr wrap="none" rtlCol="0">
              <a:spAutoFit/>
            </a:bodyPr>
            <a:lstStyle/>
            <a:p>
              <a:endParaRPr lang="en-US" dirty="0"/>
            </a:p>
          </p:txBody>
        </p:sp>
        <p:cxnSp>
          <p:nvCxnSpPr>
            <p:cNvPr id="13" name="Straight Arrow Connector 12"/>
            <p:cNvCxnSpPr>
              <a:endCxn id="5" idx="1"/>
            </p:cNvCxnSpPr>
            <p:nvPr/>
          </p:nvCxnSpPr>
          <p:spPr>
            <a:xfrm>
              <a:off x="2143295" y="4191000"/>
              <a:ext cx="4475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2" descr="File:Twitter bird logo 2012.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547" y="3939847"/>
              <a:ext cx="584488" cy="47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p:cNvGrpSpPr/>
          <p:nvPr/>
        </p:nvGrpSpPr>
        <p:grpSpPr>
          <a:xfrm>
            <a:off x="2143295" y="4648200"/>
            <a:ext cx="5105060" cy="1524000"/>
            <a:chOff x="2143295" y="4648200"/>
            <a:chExt cx="5105060" cy="1524000"/>
          </a:xfrm>
        </p:grpSpPr>
        <p:cxnSp>
          <p:nvCxnSpPr>
            <p:cNvPr id="25" name="Straight Arrow Connector 24"/>
            <p:cNvCxnSpPr>
              <a:stCxn id="7" idx="2"/>
              <a:endCxn id="20" idx="0"/>
            </p:cNvCxnSpPr>
            <p:nvPr/>
          </p:nvCxnSpPr>
          <p:spPr>
            <a:xfrm flipH="1">
              <a:off x="4695825" y="4648200"/>
              <a:ext cx="109537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143295" y="4648200"/>
              <a:ext cx="5105060" cy="1524000"/>
              <a:chOff x="2143295" y="4648200"/>
              <a:chExt cx="5105060" cy="1524000"/>
            </a:xfrm>
          </p:grpSpPr>
          <p:cxnSp>
            <p:nvCxnSpPr>
              <p:cNvPr id="22" name="Straight Arrow Connector 21"/>
              <p:cNvCxnSpPr>
                <a:stCxn id="7" idx="2"/>
                <a:endCxn id="18" idx="0"/>
              </p:cNvCxnSpPr>
              <p:nvPr/>
            </p:nvCxnSpPr>
            <p:spPr>
              <a:xfrm flipH="1">
                <a:off x="2867195" y="4648200"/>
                <a:ext cx="292400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21" idx="0"/>
              </p:cNvCxnSpPr>
              <p:nvPr/>
            </p:nvCxnSpPr>
            <p:spPr>
              <a:xfrm>
                <a:off x="5791200" y="4648200"/>
                <a:ext cx="73325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2"/>
                <a:endCxn id="20" idx="0"/>
              </p:cNvCxnSpPr>
              <p:nvPr/>
            </p:nvCxnSpPr>
            <p:spPr>
              <a:xfrm flipH="1">
                <a:off x="4695825" y="4648200"/>
                <a:ext cx="246697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143295" y="5257800"/>
                <a:ext cx="5105060" cy="914400"/>
                <a:chOff x="2143295" y="5257800"/>
                <a:chExt cx="5105060" cy="914400"/>
              </a:xfrm>
            </p:grpSpPr>
            <p:sp>
              <p:nvSpPr>
                <p:cNvPr id="18" name="Rectangle 17"/>
                <p:cNvSpPr/>
                <p:nvPr/>
              </p:nvSpPr>
              <p:spPr>
                <a:xfrm>
                  <a:off x="214329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Named Entity</a:t>
                  </a:r>
                </a:p>
                <a:p>
                  <a:pPr algn="ctr"/>
                  <a:r>
                    <a:rPr lang="en-US" dirty="0" smtClean="0"/>
                    <a:t>Classification</a:t>
                  </a:r>
                  <a:endParaRPr lang="en-US" dirty="0"/>
                </a:p>
              </p:txBody>
            </p:sp>
            <p:sp>
              <p:nvSpPr>
                <p:cNvPr id="20" name="Rectangle 19"/>
                <p:cNvSpPr/>
                <p:nvPr/>
              </p:nvSpPr>
              <p:spPr>
                <a:xfrm>
                  <a:off x="397192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a:t>
                  </a:r>
                </a:p>
                <a:p>
                  <a:pPr algn="ctr"/>
                  <a:r>
                    <a:rPr lang="en-US" dirty="0" smtClean="0"/>
                    <a:t>Classification</a:t>
                  </a:r>
                  <a:endParaRPr lang="en-US" dirty="0"/>
                </a:p>
              </p:txBody>
            </p:sp>
            <p:sp>
              <p:nvSpPr>
                <p:cNvPr id="21" name="Rectangle 20"/>
                <p:cNvSpPr/>
                <p:nvPr/>
              </p:nvSpPr>
              <p:spPr>
                <a:xfrm>
                  <a:off x="580055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Relation Extraction</a:t>
                  </a:r>
                  <a:endParaRPr lang="en-US" dirty="0"/>
                </a:p>
              </p:txBody>
            </p:sp>
          </p:grpSp>
        </p:grpSp>
      </p:grpSp>
      <p:sp>
        <p:nvSpPr>
          <p:cNvPr id="43" name="Line Callout 3 (Accent Bar) 42"/>
          <p:cNvSpPr/>
          <p:nvPr/>
        </p:nvSpPr>
        <p:spPr>
          <a:xfrm>
            <a:off x="7162800" y="1295400"/>
            <a:ext cx="1295400" cy="685800"/>
          </a:xfrm>
          <a:prstGeom prst="accentCallout3">
            <a:avLst>
              <a:gd name="adj1" fmla="val 18750"/>
              <a:gd name="adj2" fmla="val -8333"/>
              <a:gd name="adj3" fmla="val 18750"/>
              <a:gd name="adj4" fmla="val -16667"/>
              <a:gd name="adj5" fmla="val 100000"/>
              <a:gd name="adj6" fmla="val -16667"/>
              <a:gd name="adj7" fmla="val 312963"/>
              <a:gd name="adj8" fmla="val 1960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Syntax</a:t>
            </a:r>
            <a:endParaRPr lang="en-US" dirty="0"/>
          </a:p>
        </p:txBody>
      </p:sp>
      <p:sp>
        <p:nvSpPr>
          <p:cNvPr id="44" name="Line Callout 3 (Accent Bar) 43"/>
          <p:cNvSpPr/>
          <p:nvPr/>
        </p:nvSpPr>
        <p:spPr>
          <a:xfrm>
            <a:off x="7543800" y="2362200"/>
            <a:ext cx="1295400" cy="685800"/>
          </a:xfrm>
          <a:prstGeom prst="accentCallout3">
            <a:avLst>
              <a:gd name="adj1" fmla="val 20139"/>
              <a:gd name="adj2" fmla="val 108579"/>
              <a:gd name="adj3" fmla="val 21528"/>
              <a:gd name="adj4" fmla="val 117157"/>
              <a:gd name="adj5" fmla="val 140278"/>
              <a:gd name="adj6" fmla="val 117157"/>
              <a:gd name="adj7" fmla="val 482408"/>
              <a:gd name="adj8" fmla="val 3357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Lexical Semantics</a:t>
            </a:r>
            <a:endParaRPr lang="en-US" dirty="0"/>
          </a:p>
        </p:txBody>
      </p:sp>
    </p:spTree>
    <p:extLst>
      <p:ext uri="{BB962C8B-B14F-4D97-AF65-F5344CB8AC3E}">
        <p14:creationId xmlns:p14="http://schemas.microsoft.com/office/powerpoint/2010/main" val="112474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Improved NLP on Twitter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228553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105400" y="990600"/>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941" t="7143" r="16308"/>
          <a:stretch/>
        </p:blipFill>
        <p:spPr bwMode="auto">
          <a:xfrm>
            <a:off x="76200" y="1689616"/>
            <a:ext cx="8975188"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ame 5"/>
          <p:cNvSpPr/>
          <p:nvPr/>
        </p:nvSpPr>
        <p:spPr>
          <a:xfrm>
            <a:off x="6705600" y="2209800"/>
            <a:ext cx="2438400" cy="6096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705600" y="1447800"/>
            <a:ext cx="2362200" cy="609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00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20304</TotalTime>
  <Words>18016</Words>
  <Application>Microsoft Office PowerPoint</Application>
  <PresentationFormat>On-screen Show (4:3)</PresentationFormat>
  <Paragraphs>1856</Paragraphs>
  <Slides>69</Slides>
  <Notes>63</Notes>
  <HiddenSlides>6</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Extracting Knowledge from Informal Text</vt:lpstr>
      <vt:lpstr>Rise of Informal Text</vt:lpstr>
      <vt:lpstr>Background:  Event Extraction from Newswire</vt:lpstr>
      <vt:lpstr>Background:  Event Extraction from Newswire</vt:lpstr>
      <vt:lpstr>Social Media</vt:lpstr>
      <vt:lpstr>Noisy Text: Challenges</vt:lpstr>
      <vt:lpstr>Let’s try NLP on Twitter…</vt:lpstr>
      <vt:lpstr>Re-Building the NLP Pipeline for Twitter</vt:lpstr>
      <vt:lpstr>Improved NLP on Twitter</vt:lpstr>
      <vt:lpstr>Extracting a Calendar from Twitter</vt:lpstr>
      <vt:lpstr>PowerPoint Presentation</vt:lpstr>
      <vt:lpstr>PowerPoint Presentation</vt:lpstr>
      <vt:lpstr>PowerPoint Presentation</vt:lpstr>
      <vt:lpstr>PowerPoint Presentation</vt:lpstr>
      <vt:lpstr>Question: Why does this work?</vt:lpstr>
      <vt:lpstr>Categorizing Events</vt:lpstr>
      <vt:lpstr>Categorizing Events: Challenges</vt:lpstr>
      <vt:lpstr>Solution: Unsupervised Event Type Induction</vt:lpstr>
      <vt:lpstr>Generative Probabilistic Models</vt:lpstr>
      <vt:lpstr>Unsupervised Event Categorization: Generative Story</vt:lpstr>
      <vt:lpstr>Unsupervised Event Categorization: Generative Story</vt:lpstr>
      <vt:lpstr>Experimental Details…</vt:lpstr>
      <vt:lpstr>PowerPoint Presentation</vt:lpstr>
      <vt:lpstr>Event Classification Performance</vt:lpstr>
      <vt:lpstr>Named Entity Categorization: Exploiting Structured Data</vt:lpstr>
      <vt:lpstr>Named Entity Categorization: Challenges</vt:lpstr>
      <vt:lpstr>Named Entity Categorization: Challenges</vt:lpstr>
      <vt:lpstr>Weakly Supervised NE Classification</vt:lpstr>
      <vt:lpstr>Weakly Supervised NE Classification</vt:lpstr>
      <vt:lpstr>Distant Supervision with Latent Variables</vt:lpstr>
      <vt:lpstr>Distant Supervision with Latent Variables</vt:lpstr>
      <vt:lpstr>Distant Supervision with Latent Variables</vt:lpstr>
      <vt:lpstr>Data/Inference</vt:lpstr>
      <vt:lpstr>Type Lists</vt:lpstr>
      <vt:lpstr>Type Lists</vt:lpstr>
      <vt:lpstr>Classification Results: 10 Types</vt:lpstr>
      <vt:lpstr>Why is LDA winning?</vt:lpstr>
      <vt:lpstr>Distant Supervision: A Natural Question</vt:lpstr>
      <vt:lpstr>Missing Data in Distant Supervision</vt:lpstr>
      <vt:lpstr>Distant Supervision (Binary Relations)</vt:lpstr>
      <vt:lpstr>Learning</vt:lpstr>
      <vt:lpstr>Missing Data Problems…</vt:lpstr>
      <vt:lpstr>Changes</vt:lpstr>
      <vt:lpstr>Modeling Missing Data</vt:lpstr>
      <vt:lpstr>Learning</vt:lpstr>
      <vt:lpstr>MAP Inference</vt:lpstr>
      <vt:lpstr>Experiments</vt:lpstr>
      <vt:lpstr>Contributions</vt:lpstr>
      <vt:lpstr>Other Themes</vt:lpstr>
      <vt:lpstr>Approach:  Statistical Machine Translation</vt:lpstr>
      <vt:lpstr>Approach:  Statistical Machine Translation</vt:lpstr>
      <vt:lpstr>Phrase-Based Translation</vt:lpstr>
      <vt:lpstr>Phrase-Based Translation</vt:lpstr>
      <vt:lpstr>Phrase-Based Translation</vt:lpstr>
      <vt:lpstr>Phrase-Based Translation</vt:lpstr>
      <vt:lpstr>Phrase-Based Translation</vt:lpstr>
      <vt:lpstr>Demo</vt:lpstr>
      <vt:lpstr>Data Driven Response Generation: Potential Applications</vt:lpstr>
      <vt:lpstr>PowerPoint Presentation</vt:lpstr>
      <vt:lpstr>Other Themes</vt:lpstr>
      <vt:lpstr>Paraphrasing Language Styles</vt:lpstr>
      <vt:lpstr>Paraphrasing Language Styles</vt:lpstr>
      <vt:lpstr>Future Work:  Richer Semantics from Microblogs</vt:lpstr>
      <vt:lpstr>Future Work: Clinical Text Mining</vt:lpstr>
      <vt:lpstr>Future Work: Clinical Text Mining</vt:lpstr>
      <vt:lpstr>Future Work: Medical Research Applications</vt:lpstr>
      <vt:lpstr>Future Work: Real-World Language Grounding</vt:lpstr>
      <vt:lpstr>Proposed Approach</vt:lpstr>
      <vt:lpstr>Collaborators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Extracting Knowledge from Informal Text</dc:title>
  <dc:creator>alan</dc:creator>
  <cp:lastModifiedBy>alan</cp:lastModifiedBy>
  <cp:revision>1398</cp:revision>
  <dcterms:created xsi:type="dcterms:W3CDTF">2006-08-16T00:00:00Z</dcterms:created>
  <dcterms:modified xsi:type="dcterms:W3CDTF">2013-03-24T04:58:33Z</dcterms:modified>
</cp:coreProperties>
</file>